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1" r:id="rId3"/>
    <p:sldId id="257" r:id="rId4"/>
    <p:sldId id="258" r:id="rId5"/>
    <p:sldId id="259" r:id="rId6"/>
    <p:sldId id="272" r:id="rId7"/>
    <p:sldId id="263" r:id="rId8"/>
    <p:sldId id="269" r:id="rId9"/>
    <p:sldId id="270" r:id="rId10"/>
    <p:sldId id="271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3"/>
  </p:normalViewPr>
  <p:slideViewPr>
    <p:cSldViewPr snapToGrid="0" snapToObjects="1" showGuides="1">
      <p:cViewPr varScale="1">
        <p:scale>
          <a:sx n="105" d="100"/>
          <a:sy n="105" d="100"/>
        </p:scale>
        <p:origin x="304" y="200"/>
      </p:cViewPr>
      <p:guideLst>
        <p:guide orient="horz" pos="2184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74E0C0-5472-4D4D-A3CD-8FE146EB7E7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7872E7B-1353-4F5F-9B89-B91F763C9D58}">
      <dgm:prSet custT="1"/>
      <dgm:spPr/>
      <dgm:t>
        <a:bodyPr/>
        <a:lstStyle/>
        <a:p>
          <a:r>
            <a:rPr lang="en-US" sz="2400" dirty="0"/>
            <a:t>A federation of Iowa charities allow donations through </a:t>
          </a:r>
          <a:r>
            <a:rPr lang="en-US" sz="2400" noProof="0" dirty="0"/>
            <a:t>workplace</a:t>
          </a:r>
          <a:r>
            <a:rPr lang="en-US" sz="2400" dirty="0"/>
            <a:t> contributions</a:t>
          </a:r>
        </a:p>
      </dgm:t>
    </dgm:pt>
    <dgm:pt modelId="{86B00A94-A8DF-4A05-8AA0-1166CD55A6AA}" type="parTrans" cxnId="{08179355-188E-47B1-BDE7-A0AD9445401C}">
      <dgm:prSet/>
      <dgm:spPr/>
      <dgm:t>
        <a:bodyPr/>
        <a:lstStyle/>
        <a:p>
          <a:endParaRPr lang="en-US"/>
        </a:p>
      </dgm:t>
    </dgm:pt>
    <dgm:pt modelId="{22976993-8850-48ED-88EE-E37A8FD0CD1F}" type="sibTrans" cxnId="{08179355-188E-47B1-BDE7-A0AD9445401C}">
      <dgm:prSet/>
      <dgm:spPr/>
      <dgm:t>
        <a:bodyPr/>
        <a:lstStyle/>
        <a:p>
          <a:endParaRPr lang="en-US"/>
        </a:p>
      </dgm:t>
    </dgm:pt>
    <dgm:pt modelId="{88F800FC-C8F0-465D-AA71-FA3B2F1600AD}">
      <dgm:prSet custT="1"/>
      <dgm:spPr/>
      <dgm:t>
        <a:bodyPr/>
        <a:lstStyle/>
        <a:p>
          <a:r>
            <a:rPr lang="en-US" sz="2400" dirty="0"/>
            <a:t>501(c)3 non-profit organization, contributions are tax deductible</a:t>
          </a:r>
        </a:p>
      </dgm:t>
    </dgm:pt>
    <dgm:pt modelId="{ADF8856C-3BA4-4C51-AF17-85D0690FA30A}" type="parTrans" cxnId="{B3BACA02-9629-42ED-A96D-104065FA4551}">
      <dgm:prSet/>
      <dgm:spPr/>
      <dgm:t>
        <a:bodyPr/>
        <a:lstStyle/>
        <a:p>
          <a:endParaRPr lang="en-US"/>
        </a:p>
      </dgm:t>
    </dgm:pt>
    <dgm:pt modelId="{B9EF1BFA-7D53-4EBF-820D-8F5C1A43739D}" type="sibTrans" cxnId="{B3BACA02-9629-42ED-A96D-104065FA4551}">
      <dgm:prSet/>
      <dgm:spPr/>
      <dgm:t>
        <a:bodyPr/>
        <a:lstStyle/>
        <a:p>
          <a:endParaRPr lang="en-US"/>
        </a:p>
      </dgm:t>
    </dgm:pt>
    <dgm:pt modelId="{186923FB-8961-4586-96F3-DA6DC4C25CA0}">
      <dgm:prSet custT="1"/>
      <dgm:spPr/>
      <dgm:t>
        <a:bodyPr/>
        <a:lstStyle/>
        <a:p>
          <a:r>
            <a:rPr lang="en-US" sz="2400" dirty="0"/>
            <a:t>IS raised funds through direct donations and workplace giving since 1992</a:t>
          </a:r>
        </a:p>
      </dgm:t>
    </dgm:pt>
    <dgm:pt modelId="{E63B818F-9AF4-4C08-80E0-857F374E7945}" type="parTrans" cxnId="{C859F68E-C802-4802-8A5B-556597AEE6EB}">
      <dgm:prSet/>
      <dgm:spPr/>
      <dgm:t>
        <a:bodyPr/>
        <a:lstStyle/>
        <a:p>
          <a:endParaRPr lang="en-US"/>
        </a:p>
      </dgm:t>
    </dgm:pt>
    <dgm:pt modelId="{37EAEC11-C85E-444A-A415-ECFCA6756940}" type="sibTrans" cxnId="{C859F68E-C802-4802-8A5B-556597AEE6EB}">
      <dgm:prSet/>
      <dgm:spPr/>
      <dgm:t>
        <a:bodyPr/>
        <a:lstStyle/>
        <a:p>
          <a:endParaRPr lang="en-US"/>
        </a:p>
      </dgm:t>
    </dgm:pt>
    <dgm:pt modelId="{D4ABC4B1-1DAE-48E1-8C67-2589BEA61FF2}">
      <dgm:prSet custT="1"/>
      <dgm:spPr/>
      <dgm:t>
        <a:bodyPr/>
        <a:lstStyle/>
        <a:p>
          <a:r>
            <a:rPr lang="en-US" sz="2400" dirty="0"/>
            <a:t>Member organizations benefit Iowa communities through education, advocacy and direct services</a:t>
          </a:r>
        </a:p>
      </dgm:t>
    </dgm:pt>
    <dgm:pt modelId="{AF4456AC-9095-4DF4-8E85-34DD83C7A7C0}" type="parTrans" cxnId="{FF90A1D6-23E7-48B6-9F71-901E1FF171AA}">
      <dgm:prSet/>
      <dgm:spPr/>
      <dgm:t>
        <a:bodyPr/>
        <a:lstStyle/>
        <a:p>
          <a:endParaRPr lang="en-US"/>
        </a:p>
      </dgm:t>
    </dgm:pt>
    <dgm:pt modelId="{FE16D1CD-312B-4B0F-ACA8-8B06BCD1A438}" type="sibTrans" cxnId="{FF90A1D6-23E7-48B6-9F71-901E1FF171AA}">
      <dgm:prSet/>
      <dgm:spPr/>
      <dgm:t>
        <a:bodyPr/>
        <a:lstStyle/>
        <a:p>
          <a:endParaRPr lang="en-US"/>
        </a:p>
      </dgm:t>
    </dgm:pt>
    <dgm:pt modelId="{9A6DB155-D22D-3841-AC11-B570E5BCD53B}">
      <dgm:prSet custT="1"/>
      <dgm:spPr/>
      <dgm:t>
        <a:bodyPr/>
        <a:lstStyle/>
        <a:p>
          <a:r>
            <a:rPr lang="en-US" sz="2400" dirty="0"/>
            <a:t>A member of Community Shares USA, which </a:t>
          </a:r>
          <a:r>
            <a:rPr lang="en-US" sz="2400" b="0" i="0" dirty="0"/>
            <a:t>is a collaboration of organizations committed to achieving fairness and opportunity for all.</a:t>
          </a:r>
          <a:r>
            <a:rPr lang="en-US" sz="2400" dirty="0"/>
            <a:t> </a:t>
          </a:r>
        </a:p>
      </dgm:t>
    </dgm:pt>
    <dgm:pt modelId="{6D60B1F4-924D-4743-A4E6-84FBAD9D081D}" type="parTrans" cxnId="{96848E10-2656-584A-AE92-9D2FD955DDC2}">
      <dgm:prSet/>
      <dgm:spPr/>
      <dgm:t>
        <a:bodyPr/>
        <a:lstStyle/>
        <a:p>
          <a:endParaRPr lang="en-US"/>
        </a:p>
      </dgm:t>
    </dgm:pt>
    <dgm:pt modelId="{03A8ED55-3B97-774F-9B43-7C14B556E509}" type="sibTrans" cxnId="{96848E10-2656-584A-AE92-9D2FD955DDC2}">
      <dgm:prSet/>
      <dgm:spPr/>
      <dgm:t>
        <a:bodyPr/>
        <a:lstStyle/>
        <a:p>
          <a:endParaRPr lang="en-US"/>
        </a:p>
      </dgm:t>
    </dgm:pt>
    <dgm:pt modelId="{70BDA038-0149-8E48-959C-A62EAFE6DCC2}" type="pres">
      <dgm:prSet presAssocID="{D474E0C0-5472-4D4D-A3CD-8FE146EB7E79}" presName="linear" presStyleCnt="0">
        <dgm:presLayoutVars>
          <dgm:animLvl val="lvl"/>
          <dgm:resizeHandles val="exact"/>
        </dgm:presLayoutVars>
      </dgm:prSet>
      <dgm:spPr/>
    </dgm:pt>
    <dgm:pt modelId="{3DE0255C-489E-D84F-B909-DEBB6F9984F4}" type="pres">
      <dgm:prSet presAssocID="{37872E7B-1353-4F5F-9B89-B91F763C9D5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3542740-E328-CE4F-BEEA-3DE8CA95770F}" type="pres">
      <dgm:prSet presAssocID="{22976993-8850-48ED-88EE-E37A8FD0CD1F}" presName="spacer" presStyleCnt="0"/>
      <dgm:spPr/>
    </dgm:pt>
    <dgm:pt modelId="{FD0D93E6-0B86-3540-84DC-F62A083C55F9}" type="pres">
      <dgm:prSet presAssocID="{88F800FC-C8F0-465D-AA71-FA3B2F1600A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EBB4B27-197D-7842-9016-CFEFD74720C7}" type="pres">
      <dgm:prSet presAssocID="{B9EF1BFA-7D53-4EBF-820D-8F5C1A43739D}" presName="spacer" presStyleCnt="0"/>
      <dgm:spPr/>
    </dgm:pt>
    <dgm:pt modelId="{75CD8A44-BAB2-934D-BF10-EE1D14AEFAC4}" type="pres">
      <dgm:prSet presAssocID="{186923FB-8961-4586-96F3-DA6DC4C25CA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3AE3691-AD63-2B45-9172-5D2856B79C3C}" type="pres">
      <dgm:prSet presAssocID="{37EAEC11-C85E-444A-A415-ECFCA6756940}" presName="spacer" presStyleCnt="0"/>
      <dgm:spPr/>
    </dgm:pt>
    <dgm:pt modelId="{ECE53E61-6EBB-AB4D-BF55-22B255C43909}" type="pres">
      <dgm:prSet presAssocID="{D4ABC4B1-1DAE-48E1-8C67-2589BEA61F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709BF7B-9BD5-8147-BBC2-DC2CC3451B32}" type="pres">
      <dgm:prSet presAssocID="{FE16D1CD-312B-4B0F-ACA8-8B06BCD1A438}" presName="spacer" presStyleCnt="0"/>
      <dgm:spPr/>
    </dgm:pt>
    <dgm:pt modelId="{9CE18727-4102-9144-9849-15C7014066A1}" type="pres">
      <dgm:prSet presAssocID="{9A6DB155-D22D-3841-AC11-B570E5BCD53B}" presName="parentText" presStyleLbl="node1" presStyleIdx="4" presStyleCnt="5" custLinFactNeighborX="143" custLinFactNeighborY="81596">
        <dgm:presLayoutVars>
          <dgm:chMax val="0"/>
          <dgm:bulletEnabled val="1"/>
        </dgm:presLayoutVars>
      </dgm:prSet>
      <dgm:spPr/>
    </dgm:pt>
  </dgm:ptLst>
  <dgm:cxnLst>
    <dgm:cxn modelId="{B3BACA02-9629-42ED-A96D-104065FA4551}" srcId="{D474E0C0-5472-4D4D-A3CD-8FE146EB7E79}" destId="{88F800FC-C8F0-465D-AA71-FA3B2F1600AD}" srcOrd="1" destOrd="0" parTransId="{ADF8856C-3BA4-4C51-AF17-85D0690FA30A}" sibTransId="{B9EF1BFA-7D53-4EBF-820D-8F5C1A43739D}"/>
    <dgm:cxn modelId="{96848E10-2656-584A-AE92-9D2FD955DDC2}" srcId="{D474E0C0-5472-4D4D-A3CD-8FE146EB7E79}" destId="{9A6DB155-D22D-3841-AC11-B570E5BCD53B}" srcOrd="4" destOrd="0" parTransId="{6D60B1F4-924D-4743-A4E6-84FBAD9D081D}" sibTransId="{03A8ED55-3B97-774F-9B43-7C14B556E509}"/>
    <dgm:cxn modelId="{2B8E851B-80EA-F542-9ED4-B8B289F5CEAD}" type="presOf" srcId="{9A6DB155-D22D-3841-AC11-B570E5BCD53B}" destId="{9CE18727-4102-9144-9849-15C7014066A1}" srcOrd="0" destOrd="0" presId="urn:microsoft.com/office/officeart/2005/8/layout/vList2"/>
    <dgm:cxn modelId="{B0A9272D-54C0-B841-A050-4F8C7D77CD32}" type="presOf" srcId="{186923FB-8961-4586-96F3-DA6DC4C25CA0}" destId="{75CD8A44-BAB2-934D-BF10-EE1D14AEFAC4}" srcOrd="0" destOrd="0" presId="urn:microsoft.com/office/officeart/2005/8/layout/vList2"/>
    <dgm:cxn modelId="{08179355-188E-47B1-BDE7-A0AD9445401C}" srcId="{D474E0C0-5472-4D4D-A3CD-8FE146EB7E79}" destId="{37872E7B-1353-4F5F-9B89-B91F763C9D58}" srcOrd="0" destOrd="0" parTransId="{86B00A94-A8DF-4A05-8AA0-1166CD55A6AA}" sibTransId="{22976993-8850-48ED-88EE-E37A8FD0CD1F}"/>
    <dgm:cxn modelId="{72F52A5F-AFFA-484D-B3F7-4720771B70D5}" type="presOf" srcId="{37872E7B-1353-4F5F-9B89-B91F763C9D58}" destId="{3DE0255C-489E-D84F-B909-DEBB6F9984F4}" srcOrd="0" destOrd="0" presId="urn:microsoft.com/office/officeart/2005/8/layout/vList2"/>
    <dgm:cxn modelId="{E755D879-1C89-5B49-920B-A0E4B763DA0D}" type="presOf" srcId="{D4ABC4B1-1DAE-48E1-8C67-2589BEA61FF2}" destId="{ECE53E61-6EBB-AB4D-BF55-22B255C43909}" srcOrd="0" destOrd="0" presId="urn:microsoft.com/office/officeart/2005/8/layout/vList2"/>
    <dgm:cxn modelId="{C859F68E-C802-4802-8A5B-556597AEE6EB}" srcId="{D474E0C0-5472-4D4D-A3CD-8FE146EB7E79}" destId="{186923FB-8961-4586-96F3-DA6DC4C25CA0}" srcOrd="2" destOrd="0" parTransId="{E63B818F-9AF4-4C08-80E0-857F374E7945}" sibTransId="{37EAEC11-C85E-444A-A415-ECFCA6756940}"/>
    <dgm:cxn modelId="{E5C09C99-F89D-BD47-BBC2-E1711DB84CE3}" type="presOf" srcId="{D474E0C0-5472-4D4D-A3CD-8FE146EB7E79}" destId="{70BDA038-0149-8E48-959C-A62EAFE6DCC2}" srcOrd="0" destOrd="0" presId="urn:microsoft.com/office/officeart/2005/8/layout/vList2"/>
    <dgm:cxn modelId="{7E0C8BBE-F8D4-F240-95FB-262CD5FFBBA6}" type="presOf" srcId="{88F800FC-C8F0-465D-AA71-FA3B2F1600AD}" destId="{FD0D93E6-0B86-3540-84DC-F62A083C55F9}" srcOrd="0" destOrd="0" presId="urn:microsoft.com/office/officeart/2005/8/layout/vList2"/>
    <dgm:cxn modelId="{FF90A1D6-23E7-48B6-9F71-901E1FF171AA}" srcId="{D474E0C0-5472-4D4D-A3CD-8FE146EB7E79}" destId="{D4ABC4B1-1DAE-48E1-8C67-2589BEA61FF2}" srcOrd="3" destOrd="0" parTransId="{AF4456AC-9095-4DF4-8E85-34DD83C7A7C0}" sibTransId="{FE16D1CD-312B-4B0F-ACA8-8B06BCD1A438}"/>
    <dgm:cxn modelId="{237AAE3A-2AA9-AC4D-BF92-E584E54189C8}" type="presParOf" srcId="{70BDA038-0149-8E48-959C-A62EAFE6DCC2}" destId="{3DE0255C-489E-D84F-B909-DEBB6F9984F4}" srcOrd="0" destOrd="0" presId="urn:microsoft.com/office/officeart/2005/8/layout/vList2"/>
    <dgm:cxn modelId="{AB809EC1-7854-B045-8A9A-DC169C318D84}" type="presParOf" srcId="{70BDA038-0149-8E48-959C-A62EAFE6DCC2}" destId="{23542740-E328-CE4F-BEEA-3DE8CA95770F}" srcOrd="1" destOrd="0" presId="urn:microsoft.com/office/officeart/2005/8/layout/vList2"/>
    <dgm:cxn modelId="{3FDE8F45-086D-8B4F-9D8A-7770EF79D39F}" type="presParOf" srcId="{70BDA038-0149-8E48-959C-A62EAFE6DCC2}" destId="{FD0D93E6-0B86-3540-84DC-F62A083C55F9}" srcOrd="2" destOrd="0" presId="urn:microsoft.com/office/officeart/2005/8/layout/vList2"/>
    <dgm:cxn modelId="{51E9F99B-64AD-C942-8A1D-1316B2E4E49D}" type="presParOf" srcId="{70BDA038-0149-8E48-959C-A62EAFE6DCC2}" destId="{0EBB4B27-197D-7842-9016-CFEFD74720C7}" srcOrd="3" destOrd="0" presId="urn:microsoft.com/office/officeart/2005/8/layout/vList2"/>
    <dgm:cxn modelId="{F741B5AF-1DA4-A049-A6D0-DD20E1500789}" type="presParOf" srcId="{70BDA038-0149-8E48-959C-A62EAFE6DCC2}" destId="{75CD8A44-BAB2-934D-BF10-EE1D14AEFAC4}" srcOrd="4" destOrd="0" presId="urn:microsoft.com/office/officeart/2005/8/layout/vList2"/>
    <dgm:cxn modelId="{DE665049-B7E4-5249-8D02-C19901A66C74}" type="presParOf" srcId="{70BDA038-0149-8E48-959C-A62EAFE6DCC2}" destId="{C3AE3691-AD63-2B45-9172-5D2856B79C3C}" srcOrd="5" destOrd="0" presId="urn:microsoft.com/office/officeart/2005/8/layout/vList2"/>
    <dgm:cxn modelId="{5AB60DFC-FC4B-1B4A-B867-423E6EBF184A}" type="presParOf" srcId="{70BDA038-0149-8E48-959C-A62EAFE6DCC2}" destId="{ECE53E61-6EBB-AB4D-BF55-22B255C43909}" srcOrd="6" destOrd="0" presId="urn:microsoft.com/office/officeart/2005/8/layout/vList2"/>
    <dgm:cxn modelId="{7A64BD22-F7DE-AF4A-97B8-F0045A756030}" type="presParOf" srcId="{70BDA038-0149-8E48-959C-A62EAFE6DCC2}" destId="{F709BF7B-9BD5-8147-BBC2-DC2CC3451B32}" srcOrd="7" destOrd="0" presId="urn:microsoft.com/office/officeart/2005/8/layout/vList2"/>
    <dgm:cxn modelId="{43E8EA08-26B7-064D-9F88-5AEFBEA39B3A}" type="presParOf" srcId="{70BDA038-0149-8E48-959C-A62EAFE6DCC2}" destId="{9CE18727-4102-9144-9849-15C7014066A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E9E19-3F86-44F3-BD18-5B5C60CC79B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6E911E-8D3A-4900-8175-F812141B34E8}">
      <dgm:prSet custT="1"/>
      <dgm:spPr/>
      <dgm:t>
        <a:bodyPr/>
        <a:lstStyle/>
        <a:p>
          <a:pPr algn="ctr"/>
          <a:r>
            <a:rPr lang="en-US" sz="2400" b="1" dirty="0"/>
            <a:t>CHOICE</a:t>
          </a:r>
          <a:r>
            <a:rPr lang="en-US" sz="2400" dirty="0"/>
            <a:t>	</a:t>
          </a:r>
        </a:p>
      </dgm:t>
    </dgm:pt>
    <dgm:pt modelId="{E8732354-B1C6-4803-8E3D-62F845B7D7F8}" type="parTrans" cxnId="{8486EB66-BCA6-4888-B686-4B18BFFB4EC7}">
      <dgm:prSet/>
      <dgm:spPr/>
      <dgm:t>
        <a:bodyPr/>
        <a:lstStyle/>
        <a:p>
          <a:endParaRPr lang="en-US"/>
        </a:p>
      </dgm:t>
    </dgm:pt>
    <dgm:pt modelId="{9882CEB7-9327-4546-9FF1-B7A8CC9157B8}" type="sibTrans" cxnId="{8486EB66-BCA6-4888-B686-4B18BFFB4EC7}">
      <dgm:prSet/>
      <dgm:spPr/>
      <dgm:t>
        <a:bodyPr/>
        <a:lstStyle/>
        <a:p>
          <a:endParaRPr lang="en-US"/>
        </a:p>
      </dgm:t>
    </dgm:pt>
    <dgm:pt modelId="{85EB5D5F-E15C-4B2A-85AF-850BF3A591DE}">
      <dgm:prSet custT="1"/>
      <dgm:spPr/>
      <dgm:t>
        <a:bodyPr/>
        <a:lstStyle/>
        <a:p>
          <a:r>
            <a:rPr lang="en-US" sz="2000" dirty="0"/>
            <a:t>Donors may select specific IS members organization  </a:t>
          </a:r>
        </a:p>
      </dgm:t>
    </dgm:pt>
    <dgm:pt modelId="{C8967A04-0D3D-4A32-BFDE-A70E0886918F}" type="parTrans" cxnId="{BAACD4B6-3BB3-4DBE-9C8B-A4FF61F3DFE2}">
      <dgm:prSet/>
      <dgm:spPr/>
      <dgm:t>
        <a:bodyPr/>
        <a:lstStyle/>
        <a:p>
          <a:endParaRPr lang="en-US"/>
        </a:p>
      </dgm:t>
    </dgm:pt>
    <dgm:pt modelId="{7B7D93DE-C1A6-4133-A6C0-9D736F8F8AB5}" type="sibTrans" cxnId="{BAACD4B6-3BB3-4DBE-9C8B-A4FF61F3DFE2}">
      <dgm:prSet/>
      <dgm:spPr/>
      <dgm:t>
        <a:bodyPr/>
        <a:lstStyle/>
        <a:p>
          <a:endParaRPr lang="en-US"/>
        </a:p>
      </dgm:t>
    </dgm:pt>
    <dgm:pt modelId="{01A19F72-3FCA-4A72-ACA4-46F42EB892A0}">
      <dgm:prSet custT="1"/>
      <dgm:spPr/>
      <dgm:t>
        <a:bodyPr/>
        <a:lstStyle/>
        <a:p>
          <a:r>
            <a:rPr lang="en-US" sz="2000" dirty="0"/>
            <a:t>All designated donations are honored, including those to non-IS members</a:t>
          </a:r>
        </a:p>
      </dgm:t>
    </dgm:pt>
    <dgm:pt modelId="{EAEE8CA2-6B5F-4026-BD9D-45E2E9195436}" type="parTrans" cxnId="{A023C185-74F8-4D09-85EB-592117C6967E}">
      <dgm:prSet/>
      <dgm:spPr/>
      <dgm:t>
        <a:bodyPr/>
        <a:lstStyle/>
        <a:p>
          <a:endParaRPr lang="en-US"/>
        </a:p>
      </dgm:t>
    </dgm:pt>
    <dgm:pt modelId="{A278A4C1-3734-4802-BC17-AC09E7D91D84}" type="sibTrans" cxnId="{A023C185-74F8-4D09-85EB-592117C6967E}">
      <dgm:prSet/>
      <dgm:spPr/>
      <dgm:t>
        <a:bodyPr/>
        <a:lstStyle/>
        <a:p>
          <a:endParaRPr lang="en-US"/>
        </a:p>
      </dgm:t>
    </dgm:pt>
    <dgm:pt modelId="{1351D9A9-4EB2-4346-B073-13392901B5C7}">
      <dgm:prSet custT="1"/>
      <dgm:spPr/>
      <dgm:t>
        <a:bodyPr/>
        <a:lstStyle/>
        <a:p>
          <a:pPr algn="ctr"/>
          <a:r>
            <a:rPr lang="en-US" sz="2400" b="1" dirty="0"/>
            <a:t>FAIRNESS</a:t>
          </a:r>
          <a:endParaRPr lang="en-US" sz="2400" dirty="0"/>
        </a:p>
      </dgm:t>
    </dgm:pt>
    <dgm:pt modelId="{F88A7042-89C0-403E-8020-CFFB43330F61}" type="parTrans" cxnId="{A8F9A012-57B4-4B09-AA6E-833ACE825962}">
      <dgm:prSet/>
      <dgm:spPr/>
      <dgm:t>
        <a:bodyPr/>
        <a:lstStyle/>
        <a:p>
          <a:endParaRPr lang="en-US"/>
        </a:p>
      </dgm:t>
    </dgm:pt>
    <dgm:pt modelId="{D02550C3-CB2C-49B8-8644-1FEEBB4677F9}" type="sibTrans" cxnId="{A8F9A012-57B4-4B09-AA6E-833ACE825962}">
      <dgm:prSet/>
      <dgm:spPr/>
      <dgm:t>
        <a:bodyPr/>
        <a:lstStyle/>
        <a:p>
          <a:endParaRPr lang="en-US"/>
        </a:p>
      </dgm:t>
    </dgm:pt>
    <dgm:pt modelId="{733CAEED-F1AC-442B-805E-2F98E9845995}">
      <dgm:prSet custT="1"/>
      <dgm:spPr/>
      <dgm:t>
        <a:bodyPr/>
        <a:lstStyle/>
        <a:p>
          <a:r>
            <a:rPr lang="en-US" sz="2000" dirty="0"/>
            <a:t>Donations that are not designated to specific organization are divided among all IS full-member organizations</a:t>
          </a:r>
        </a:p>
      </dgm:t>
    </dgm:pt>
    <dgm:pt modelId="{F68B7FBC-C3E7-4CB1-B0FB-B16F6E0A3963}" type="parTrans" cxnId="{3FD032E4-075A-44C8-996E-590267E2F4E7}">
      <dgm:prSet/>
      <dgm:spPr/>
      <dgm:t>
        <a:bodyPr/>
        <a:lstStyle/>
        <a:p>
          <a:endParaRPr lang="en-US"/>
        </a:p>
      </dgm:t>
    </dgm:pt>
    <dgm:pt modelId="{2808143B-0C61-4A6E-A54B-8EDCC0DFC3E4}" type="sibTrans" cxnId="{3FD032E4-075A-44C8-996E-590267E2F4E7}">
      <dgm:prSet/>
      <dgm:spPr/>
      <dgm:t>
        <a:bodyPr/>
        <a:lstStyle/>
        <a:p>
          <a:endParaRPr lang="en-US"/>
        </a:p>
      </dgm:t>
    </dgm:pt>
    <dgm:pt modelId="{BAC96478-E11F-46F6-9F84-7EB22CAAB4C3}">
      <dgm:prSet custT="1"/>
      <dgm:spPr/>
      <dgm:t>
        <a:bodyPr/>
        <a:lstStyle/>
        <a:p>
          <a:pPr algn="ctr"/>
          <a:r>
            <a:rPr lang="en-US" sz="2400" b="1" dirty="0"/>
            <a:t>EFFECTIVENESS</a:t>
          </a:r>
          <a:endParaRPr lang="en-US" sz="2400" dirty="0"/>
        </a:p>
      </dgm:t>
    </dgm:pt>
    <dgm:pt modelId="{A1ECBD18-0D65-44BE-8E2D-996FA2EB201A}" type="parTrans" cxnId="{08F10B6E-88E3-47C9-9E8C-C790DB18BCF1}">
      <dgm:prSet/>
      <dgm:spPr/>
      <dgm:t>
        <a:bodyPr/>
        <a:lstStyle/>
        <a:p>
          <a:endParaRPr lang="en-US"/>
        </a:p>
      </dgm:t>
    </dgm:pt>
    <dgm:pt modelId="{F6C17965-74C2-485B-9CFD-11A45E4DD8D5}" type="sibTrans" cxnId="{08F10B6E-88E3-47C9-9E8C-C790DB18BCF1}">
      <dgm:prSet/>
      <dgm:spPr/>
      <dgm:t>
        <a:bodyPr/>
        <a:lstStyle/>
        <a:p>
          <a:endParaRPr lang="en-US"/>
        </a:p>
      </dgm:t>
    </dgm:pt>
    <dgm:pt modelId="{BCD4BB75-1A66-4176-BBC9-33C4F6A90233}">
      <dgm:prSet custT="1"/>
      <dgm:spPr/>
      <dgm:t>
        <a:bodyPr/>
        <a:lstStyle/>
        <a:p>
          <a:r>
            <a:rPr lang="en-US" sz="2000" dirty="0"/>
            <a:t>Low administrative cost, majority of the donation goes to the chosen charities</a:t>
          </a:r>
        </a:p>
      </dgm:t>
    </dgm:pt>
    <dgm:pt modelId="{7A91E72B-07F4-4EF4-99F2-F5ED66309135}" type="parTrans" cxnId="{C0D98E40-A62C-41FE-9004-8FEF07FE1853}">
      <dgm:prSet/>
      <dgm:spPr/>
      <dgm:t>
        <a:bodyPr/>
        <a:lstStyle/>
        <a:p>
          <a:endParaRPr lang="en-US"/>
        </a:p>
      </dgm:t>
    </dgm:pt>
    <dgm:pt modelId="{D9283991-33E6-4042-AD2D-7BB715BE79A0}" type="sibTrans" cxnId="{C0D98E40-A62C-41FE-9004-8FEF07FE1853}">
      <dgm:prSet/>
      <dgm:spPr/>
      <dgm:t>
        <a:bodyPr/>
        <a:lstStyle/>
        <a:p>
          <a:endParaRPr lang="en-US"/>
        </a:p>
      </dgm:t>
    </dgm:pt>
    <dgm:pt modelId="{97212ED3-1F0F-463B-AD40-14BD09BEC698}">
      <dgm:prSet custT="1"/>
      <dgm:spPr/>
      <dgm:t>
        <a:bodyPr/>
        <a:lstStyle/>
        <a:p>
          <a:pPr algn="ctr"/>
          <a:r>
            <a:rPr lang="en-US" sz="2400" b="1" dirty="0"/>
            <a:t>LOCAL CONTROL</a:t>
          </a:r>
        </a:p>
      </dgm:t>
    </dgm:pt>
    <dgm:pt modelId="{466E899B-5A7C-4BD0-93AC-55B2AF7E92E3}" type="parTrans" cxnId="{95D20DE1-4022-441D-8701-9AB1CB238351}">
      <dgm:prSet/>
      <dgm:spPr/>
      <dgm:t>
        <a:bodyPr/>
        <a:lstStyle/>
        <a:p>
          <a:endParaRPr lang="en-US"/>
        </a:p>
      </dgm:t>
    </dgm:pt>
    <dgm:pt modelId="{D1970958-C1D1-4855-8D89-3F4215B71AC1}" type="sibTrans" cxnId="{95D20DE1-4022-441D-8701-9AB1CB238351}">
      <dgm:prSet/>
      <dgm:spPr/>
      <dgm:t>
        <a:bodyPr/>
        <a:lstStyle/>
        <a:p>
          <a:endParaRPr lang="en-US"/>
        </a:p>
      </dgm:t>
    </dgm:pt>
    <dgm:pt modelId="{2FF81965-011F-42B2-9465-A01AB9807B60}">
      <dgm:prSet custT="1"/>
      <dgm:spPr/>
      <dgm:t>
        <a:bodyPr/>
        <a:lstStyle/>
        <a:p>
          <a:r>
            <a:rPr lang="en-US" sz="2000" dirty="0"/>
            <a:t>IS Board is made of one representative from each full-member organization</a:t>
          </a:r>
        </a:p>
      </dgm:t>
    </dgm:pt>
    <dgm:pt modelId="{51AAD0BF-C633-4C3E-B21E-82AF9BA6DC76}" type="parTrans" cxnId="{33266DCC-C6C3-48F4-B7D6-36861A06EBFB}">
      <dgm:prSet/>
      <dgm:spPr/>
      <dgm:t>
        <a:bodyPr/>
        <a:lstStyle/>
        <a:p>
          <a:endParaRPr lang="en-US"/>
        </a:p>
      </dgm:t>
    </dgm:pt>
    <dgm:pt modelId="{2C966D63-18AB-4B14-85A0-FBFB89003E26}" type="sibTrans" cxnId="{33266DCC-C6C3-48F4-B7D6-36861A06EBFB}">
      <dgm:prSet/>
      <dgm:spPr/>
      <dgm:t>
        <a:bodyPr/>
        <a:lstStyle/>
        <a:p>
          <a:endParaRPr lang="en-US"/>
        </a:p>
      </dgm:t>
    </dgm:pt>
    <dgm:pt modelId="{DC65C93A-F96F-2C4E-B4AC-87B20DA6F170}" type="pres">
      <dgm:prSet presAssocID="{A1AE9E19-3F86-44F3-BD18-5B5C60CC79B3}" presName="linear" presStyleCnt="0">
        <dgm:presLayoutVars>
          <dgm:dir/>
          <dgm:animLvl val="lvl"/>
          <dgm:resizeHandles val="exact"/>
        </dgm:presLayoutVars>
      </dgm:prSet>
      <dgm:spPr/>
    </dgm:pt>
    <dgm:pt modelId="{6A3AEF8A-D261-3745-BBFD-BC8AE208E2C7}" type="pres">
      <dgm:prSet presAssocID="{056E911E-8D3A-4900-8175-F812141B34E8}" presName="parentLin" presStyleCnt="0"/>
      <dgm:spPr/>
    </dgm:pt>
    <dgm:pt modelId="{35A97E09-5E90-AF48-9759-F8F892ADA16A}" type="pres">
      <dgm:prSet presAssocID="{056E911E-8D3A-4900-8175-F812141B34E8}" presName="parentLeftMargin" presStyleLbl="node1" presStyleIdx="0" presStyleCnt="4"/>
      <dgm:spPr/>
    </dgm:pt>
    <dgm:pt modelId="{6908DA3C-8F03-F244-AB1B-0837AD42D30F}" type="pres">
      <dgm:prSet presAssocID="{056E911E-8D3A-4900-8175-F812141B34E8}" presName="parentText" presStyleLbl="node1" presStyleIdx="0" presStyleCnt="4" custLinFactNeighborX="14259" custLinFactNeighborY="-19291">
        <dgm:presLayoutVars>
          <dgm:chMax val="0"/>
          <dgm:bulletEnabled val="1"/>
        </dgm:presLayoutVars>
      </dgm:prSet>
      <dgm:spPr/>
    </dgm:pt>
    <dgm:pt modelId="{E0055099-E02F-8E47-AB8E-CBC47ECCDF57}" type="pres">
      <dgm:prSet presAssocID="{056E911E-8D3A-4900-8175-F812141B34E8}" presName="negativeSpace" presStyleCnt="0"/>
      <dgm:spPr/>
    </dgm:pt>
    <dgm:pt modelId="{AC407CEF-AA64-0640-B199-A91783136F08}" type="pres">
      <dgm:prSet presAssocID="{056E911E-8D3A-4900-8175-F812141B34E8}" presName="childText" presStyleLbl="conFgAcc1" presStyleIdx="0" presStyleCnt="4">
        <dgm:presLayoutVars>
          <dgm:bulletEnabled val="1"/>
        </dgm:presLayoutVars>
      </dgm:prSet>
      <dgm:spPr/>
    </dgm:pt>
    <dgm:pt modelId="{CDD833EB-CBFC-FD4A-A21A-AB3832B4CFFE}" type="pres">
      <dgm:prSet presAssocID="{9882CEB7-9327-4546-9FF1-B7A8CC9157B8}" presName="spaceBetweenRectangles" presStyleCnt="0"/>
      <dgm:spPr/>
    </dgm:pt>
    <dgm:pt modelId="{9A274636-A1E3-9147-A5EA-DD62870FD63C}" type="pres">
      <dgm:prSet presAssocID="{1351D9A9-4EB2-4346-B073-13392901B5C7}" presName="parentLin" presStyleCnt="0"/>
      <dgm:spPr/>
    </dgm:pt>
    <dgm:pt modelId="{0FCCCCE7-3DA8-6F42-9922-ABD912116E81}" type="pres">
      <dgm:prSet presAssocID="{1351D9A9-4EB2-4346-B073-13392901B5C7}" presName="parentLeftMargin" presStyleLbl="node1" presStyleIdx="0" presStyleCnt="4"/>
      <dgm:spPr/>
    </dgm:pt>
    <dgm:pt modelId="{96D3C40A-7848-F94B-B6A6-8D0F715F414F}" type="pres">
      <dgm:prSet presAssocID="{1351D9A9-4EB2-4346-B073-13392901B5C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07F358-302A-EF49-8BE7-32031FE3E284}" type="pres">
      <dgm:prSet presAssocID="{1351D9A9-4EB2-4346-B073-13392901B5C7}" presName="negativeSpace" presStyleCnt="0"/>
      <dgm:spPr/>
    </dgm:pt>
    <dgm:pt modelId="{7AD06ADA-36CF-7E4B-BD95-47F1F4C49072}" type="pres">
      <dgm:prSet presAssocID="{1351D9A9-4EB2-4346-B073-13392901B5C7}" presName="childText" presStyleLbl="conFgAcc1" presStyleIdx="1" presStyleCnt="4">
        <dgm:presLayoutVars>
          <dgm:bulletEnabled val="1"/>
        </dgm:presLayoutVars>
      </dgm:prSet>
      <dgm:spPr/>
    </dgm:pt>
    <dgm:pt modelId="{6C987986-0172-D54F-A2B8-A17DE19E2660}" type="pres">
      <dgm:prSet presAssocID="{D02550C3-CB2C-49B8-8644-1FEEBB4677F9}" presName="spaceBetweenRectangles" presStyleCnt="0"/>
      <dgm:spPr/>
    </dgm:pt>
    <dgm:pt modelId="{7358A797-5C03-5647-8008-CC344F715BCE}" type="pres">
      <dgm:prSet presAssocID="{BAC96478-E11F-46F6-9F84-7EB22CAAB4C3}" presName="parentLin" presStyleCnt="0"/>
      <dgm:spPr/>
    </dgm:pt>
    <dgm:pt modelId="{534506B9-D658-8548-8C6A-6BECFB060EA7}" type="pres">
      <dgm:prSet presAssocID="{BAC96478-E11F-46F6-9F84-7EB22CAAB4C3}" presName="parentLeftMargin" presStyleLbl="node1" presStyleIdx="1" presStyleCnt="4"/>
      <dgm:spPr/>
    </dgm:pt>
    <dgm:pt modelId="{B13ADA82-D9A2-0041-B1A4-71A6479924C4}" type="pres">
      <dgm:prSet presAssocID="{BAC96478-E11F-46F6-9F84-7EB22CAAB4C3}" presName="parentText" presStyleLbl="node1" presStyleIdx="2" presStyleCnt="4" custLinFactNeighborX="-3536" custLinFactNeighborY="5163">
        <dgm:presLayoutVars>
          <dgm:chMax val="0"/>
          <dgm:bulletEnabled val="1"/>
        </dgm:presLayoutVars>
      </dgm:prSet>
      <dgm:spPr/>
    </dgm:pt>
    <dgm:pt modelId="{8167D45B-A23B-544A-93A0-2274DB6D5AB8}" type="pres">
      <dgm:prSet presAssocID="{BAC96478-E11F-46F6-9F84-7EB22CAAB4C3}" presName="negativeSpace" presStyleCnt="0"/>
      <dgm:spPr/>
    </dgm:pt>
    <dgm:pt modelId="{DFCE6673-5EBA-EB4E-9C13-66B299462E8E}" type="pres">
      <dgm:prSet presAssocID="{BAC96478-E11F-46F6-9F84-7EB22CAAB4C3}" presName="childText" presStyleLbl="conFgAcc1" presStyleIdx="2" presStyleCnt="4">
        <dgm:presLayoutVars>
          <dgm:bulletEnabled val="1"/>
        </dgm:presLayoutVars>
      </dgm:prSet>
      <dgm:spPr/>
    </dgm:pt>
    <dgm:pt modelId="{DE3B6240-D201-6340-9884-A9B888D9111E}" type="pres">
      <dgm:prSet presAssocID="{F6C17965-74C2-485B-9CFD-11A45E4DD8D5}" presName="spaceBetweenRectangles" presStyleCnt="0"/>
      <dgm:spPr/>
    </dgm:pt>
    <dgm:pt modelId="{BC0D0A40-46E3-7946-9C8D-05CC5B3F2B3C}" type="pres">
      <dgm:prSet presAssocID="{97212ED3-1F0F-463B-AD40-14BD09BEC698}" presName="parentLin" presStyleCnt="0"/>
      <dgm:spPr/>
    </dgm:pt>
    <dgm:pt modelId="{6161B7F6-3E0B-CD43-964F-A5939F0868EA}" type="pres">
      <dgm:prSet presAssocID="{97212ED3-1F0F-463B-AD40-14BD09BEC698}" presName="parentLeftMargin" presStyleLbl="node1" presStyleIdx="2" presStyleCnt="4"/>
      <dgm:spPr/>
    </dgm:pt>
    <dgm:pt modelId="{7506E835-25B8-2044-9C1C-18062BA2D66D}" type="pres">
      <dgm:prSet presAssocID="{97212ED3-1F0F-463B-AD40-14BD09BEC69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83D063D-DCCB-EF40-89BA-A95FBCC7E739}" type="pres">
      <dgm:prSet presAssocID="{97212ED3-1F0F-463B-AD40-14BD09BEC698}" presName="negativeSpace" presStyleCnt="0"/>
      <dgm:spPr/>
    </dgm:pt>
    <dgm:pt modelId="{813FF3FB-EAED-8C44-842A-459E235C8506}" type="pres">
      <dgm:prSet presAssocID="{97212ED3-1F0F-463B-AD40-14BD09BEC69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1AE2D08-EBE4-6F45-A9E7-B41C10B9115E}" type="presOf" srcId="{2FF81965-011F-42B2-9465-A01AB9807B60}" destId="{813FF3FB-EAED-8C44-842A-459E235C8506}" srcOrd="0" destOrd="0" presId="urn:microsoft.com/office/officeart/2005/8/layout/list1"/>
    <dgm:cxn modelId="{A8F9A012-57B4-4B09-AA6E-833ACE825962}" srcId="{A1AE9E19-3F86-44F3-BD18-5B5C60CC79B3}" destId="{1351D9A9-4EB2-4346-B073-13392901B5C7}" srcOrd="1" destOrd="0" parTransId="{F88A7042-89C0-403E-8020-CFFB43330F61}" sibTransId="{D02550C3-CB2C-49B8-8644-1FEEBB4677F9}"/>
    <dgm:cxn modelId="{2FF1A321-5F61-1F48-A15A-43810FD22863}" type="presOf" srcId="{01A19F72-3FCA-4A72-ACA4-46F42EB892A0}" destId="{AC407CEF-AA64-0640-B199-A91783136F08}" srcOrd="0" destOrd="1" presId="urn:microsoft.com/office/officeart/2005/8/layout/list1"/>
    <dgm:cxn modelId="{B4EA132B-408B-044A-9175-8F855F3E7553}" type="presOf" srcId="{733CAEED-F1AC-442B-805E-2F98E9845995}" destId="{7AD06ADA-36CF-7E4B-BD95-47F1F4C49072}" srcOrd="0" destOrd="0" presId="urn:microsoft.com/office/officeart/2005/8/layout/list1"/>
    <dgm:cxn modelId="{C0D98E40-A62C-41FE-9004-8FEF07FE1853}" srcId="{BAC96478-E11F-46F6-9F84-7EB22CAAB4C3}" destId="{BCD4BB75-1A66-4176-BBC9-33C4F6A90233}" srcOrd="0" destOrd="0" parTransId="{7A91E72B-07F4-4EF4-99F2-F5ED66309135}" sibTransId="{D9283991-33E6-4042-AD2D-7BB715BE79A0}"/>
    <dgm:cxn modelId="{5667A843-5087-564A-8F38-44FF93C521FB}" type="presOf" srcId="{1351D9A9-4EB2-4346-B073-13392901B5C7}" destId="{96D3C40A-7848-F94B-B6A6-8D0F715F414F}" srcOrd="1" destOrd="0" presId="urn:microsoft.com/office/officeart/2005/8/layout/list1"/>
    <dgm:cxn modelId="{84D68E66-9FD1-A844-9106-48A9F3BDB1A8}" type="presOf" srcId="{1351D9A9-4EB2-4346-B073-13392901B5C7}" destId="{0FCCCCE7-3DA8-6F42-9922-ABD912116E81}" srcOrd="0" destOrd="0" presId="urn:microsoft.com/office/officeart/2005/8/layout/list1"/>
    <dgm:cxn modelId="{8486EB66-BCA6-4888-B686-4B18BFFB4EC7}" srcId="{A1AE9E19-3F86-44F3-BD18-5B5C60CC79B3}" destId="{056E911E-8D3A-4900-8175-F812141B34E8}" srcOrd="0" destOrd="0" parTransId="{E8732354-B1C6-4803-8E3D-62F845B7D7F8}" sibTransId="{9882CEB7-9327-4546-9FF1-B7A8CC9157B8}"/>
    <dgm:cxn modelId="{08F10B6E-88E3-47C9-9E8C-C790DB18BCF1}" srcId="{A1AE9E19-3F86-44F3-BD18-5B5C60CC79B3}" destId="{BAC96478-E11F-46F6-9F84-7EB22CAAB4C3}" srcOrd="2" destOrd="0" parTransId="{A1ECBD18-0D65-44BE-8E2D-996FA2EB201A}" sibTransId="{F6C17965-74C2-485B-9CFD-11A45E4DD8D5}"/>
    <dgm:cxn modelId="{D8173370-E237-6940-8454-19E28CAB2B27}" type="presOf" srcId="{056E911E-8D3A-4900-8175-F812141B34E8}" destId="{35A97E09-5E90-AF48-9759-F8F892ADA16A}" srcOrd="0" destOrd="0" presId="urn:microsoft.com/office/officeart/2005/8/layout/list1"/>
    <dgm:cxn modelId="{C9FBFA77-8B54-F74B-8444-A7D69238CAF4}" type="presOf" srcId="{056E911E-8D3A-4900-8175-F812141B34E8}" destId="{6908DA3C-8F03-F244-AB1B-0837AD42D30F}" srcOrd="1" destOrd="0" presId="urn:microsoft.com/office/officeart/2005/8/layout/list1"/>
    <dgm:cxn modelId="{A023C185-74F8-4D09-85EB-592117C6967E}" srcId="{056E911E-8D3A-4900-8175-F812141B34E8}" destId="{01A19F72-3FCA-4A72-ACA4-46F42EB892A0}" srcOrd="1" destOrd="0" parTransId="{EAEE8CA2-6B5F-4026-BD9D-45E2E9195436}" sibTransId="{A278A4C1-3734-4802-BC17-AC09E7D91D84}"/>
    <dgm:cxn modelId="{2E4B1B9C-CF7B-FB41-853B-A7A4FF087E96}" type="presOf" srcId="{BAC96478-E11F-46F6-9F84-7EB22CAAB4C3}" destId="{B13ADA82-D9A2-0041-B1A4-71A6479924C4}" srcOrd="1" destOrd="0" presId="urn:microsoft.com/office/officeart/2005/8/layout/list1"/>
    <dgm:cxn modelId="{56DFFD9C-A8CF-FD49-BE5B-F2E0F99A241E}" type="presOf" srcId="{BCD4BB75-1A66-4176-BBC9-33C4F6A90233}" destId="{DFCE6673-5EBA-EB4E-9C13-66B299462E8E}" srcOrd="0" destOrd="0" presId="urn:microsoft.com/office/officeart/2005/8/layout/list1"/>
    <dgm:cxn modelId="{EEFECDA4-4D00-2944-9EB7-DC5182BA5570}" type="presOf" srcId="{97212ED3-1F0F-463B-AD40-14BD09BEC698}" destId="{7506E835-25B8-2044-9C1C-18062BA2D66D}" srcOrd="1" destOrd="0" presId="urn:microsoft.com/office/officeart/2005/8/layout/list1"/>
    <dgm:cxn modelId="{BAACD4B6-3BB3-4DBE-9C8B-A4FF61F3DFE2}" srcId="{056E911E-8D3A-4900-8175-F812141B34E8}" destId="{85EB5D5F-E15C-4B2A-85AF-850BF3A591DE}" srcOrd="0" destOrd="0" parTransId="{C8967A04-0D3D-4A32-BFDE-A70E0886918F}" sibTransId="{7B7D93DE-C1A6-4133-A6C0-9D736F8F8AB5}"/>
    <dgm:cxn modelId="{33266DCC-C6C3-48F4-B7D6-36861A06EBFB}" srcId="{97212ED3-1F0F-463B-AD40-14BD09BEC698}" destId="{2FF81965-011F-42B2-9465-A01AB9807B60}" srcOrd="0" destOrd="0" parTransId="{51AAD0BF-C633-4C3E-B21E-82AF9BA6DC76}" sibTransId="{2C966D63-18AB-4B14-85A0-FBFB89003E26}"/>
    <dgm:cxn modelId="{AA9D2BD2-AB37-B449-9047-F06DB8F9E292}" type="presOf" srcId="{BAC96478-E11F-46F6-9F84-7EB22CAAB4C3}" destId="{534506B9-D658-8548-8C6A-6BECFB060EA7}" srcOrd="0" destOrd="0" presId="urn:microsoft.com/office/officeart/2005/8/layout/list1"/>
    <dgm:cxn modelId="{1DE6E5D4-C0B1-6C49-97F0-D96418F6680A}" type="presOf" srcId="{A1AE9E19-3F86-44F3-BD18-5B5C60CC79B3}" destId="{DC65C93A-F96F-2C4E-B4AC-87B20DA6F170}" srcOrd="0" destOrd="0" presId="urn:microsoft.com/office/officeart/2005/8/layout/list1"/>
    <dgm:cxn modelId="{6FA76DD5-C8AC-8744-A45D-0080E3414F69}" type="presOf" srcId="{85EB5D5F-E15C-4B2A-85AF-850BF3A591DE}" destId="{AC407CEF-AA64-0640-B199-A91783136F08}" srcOrd="0" destOrd="0" presId="urn:microsoft.com/office/officeart/2005/8/layout/list1"/>
    <dgm:cxn modelId="{EB8FCFE0-0FF6-6E4A-A54B-638180E0EC4B}" type="presOf" srcId="{97212ED3-1F0F-463B-AD40-14BD09BEC698}" destId="{6161B7F6-3E0B-CD43-964F-A5939F0868EA}" srcOrd="0" destOrd="0" presId="urn:microsoft.com/office/officeart/2005/8/layout/list1"/>
    <dgm:cxn modelId="{95D20DE1-4022-441D-8701-9AB1CB238351}" srcId="{A1AE9E19-3F86-44F3-BD18-5B5C60CC79B3}" destId="{97212ED3-1F0F-463B-AD40-14BD09BEC698}" srcOrd="3" destOrd="0" parTransId="{466E899B-5A7C-4BD0-93AC-55B2AF7E92E3}" sibTransId="{D1970958-C1D1-4855-8D89-3F4215B71AC1}"/>
    <dgm:cxn modelId="{3FD032E4-075A-44C8-996E-590267E2F4E7}" srcId="{1351D9A9-4EB2-4346-B073-13392901B5C7}" destId="{733CAEED-F1AC-442B-805E-2F98E9845995}" srcOrd="0" destOrd="0" parTransId="{F68B7FBC-C3E7-4CB1-B0FB-B16F6E0A3963}" sibTransId="{2808143B-0C61-4A6E-A54B-8EDCC0DFC3E4}"/>
    <dgm:cxn modelId="{A09F83A4-0157-E847-B101-E47F9E39ABD6}" type="presParOf" srcId="{DC65C93A-F96F-2C4E-B4AC-87B20DA6F170}" destId="{6A3AEF8A-D261-3745-BBFD-BC8AE208E2C7}" srcOrd="0" destOrd="0" presId="urn:microsoft.com/office/officeart/2005/8/layout/list1"/>
    <dgm:cxn modelId="{09FE6E70-8CE8-D449-B72D-C2E62FD5545B}" type="presParOf" srcId="{6A3AEF8A-D261-3745-BBFD-BC8AE208E2C7}" destId="{35A97E09-5E90-AF48-9759-F8F892ADA16A}" srcOrd="0" destOrd="0" presId="urn:microsoft.com/office/officeart/2005/8/layout/list1"/>
    <dgm:cxn modelId="{29557A74-8FF8-AF41-97A9-FB648B0C0E8C}" type="presParOf" srcId="{6A3AEF8A-D261-3745-BBFD-BC8AE208E2C7}" destId="{6908DA3C-8F03-F244-AB1B-0837AD42D30F}" srcOrd="1" destOrd="0" presId="urn:microsoft.com/office/officeart/2005/8/layout/list1"/>
    <dgm:cxn modelId="{CECE1988-060F-764B-93B5-06121147E86F}" type="presParOf" srcId="{DC65C93A-F96F-2C4E-B4AC-87B20DA6F170}" destId="{E0055099-E02F-8E47-AB8E-CBC47ECCDF57}" srcOrd="1" destOrd="0" presId="urn:microsoft.com/office/officeart/2005/8/layout/list1"/>
    <dgm:cxn modelId="{92916DAF-7723-C44B-AA51-2A047833A495}" type="presParOf" srcId="{DC65C93A-F96F-2C4E-B4AC-87B20DA6F170}" destId="{AC407CEF-AA64-0640-B199-A91783136F08}" srcOrd="2" destOrd="0" presId="urn:microsoft.com/office/officeart/2005/8/layout/list1"/>
    <dgm:cxn modelId="{7E494FE3-DA30-AC41-B39E-1BF775A9043C}" type="presParOf" srcId="{DC65C93A-F96F-2C4E-B4AC-87B20DA6F170}" destId="{CDD833EB-CBFC-FD4A-A21A-AB3832B4CFFE}" srcOrd="3" destOrd="0" presId="urn:microsoft.com/office/officeart/2005/8/layout/list1"/>
    <dgm:cxn modelId="{E2D7F56F-1901-1A48-937A-3F4EA59DFBD6}" type="presParOf" srcId="{DC65C93A-F96F-2C4E-B4AC-87B20DA6F170}" destId="{9A274636-A1E3-9147-A5EA-DD62870FD63C}" srcOrd="4" destOrd="0" presId="urn:microsoft.com/office/officeart/2005/8/layout/list1"/>
    <dgm:cxn modelId="{A1A0649D-6196-5343-9C7C-4BCDA4DA0063}" type="presParOf" srcId="{9A274636-A1E3-9147-A5EA-DD62870FD63C}" destId="{0FCCCCE7-3DA8-6F42-9922-ABD912116E81}" srcOrd="0" destOrd="0" presId="urn:microsoft.com/office/officeart/2005/8/layout/list1"/>
    <dgm:cxn modelId="{BDCD0A60-BCED-C44C-B2D5-7F3F8559B91C}" type="presParOf" srcId="{9A274636-A1E3-9147-A5EA-DD62870FD63C}" destId="{96D3C40A-7848-F94B-B6A6-8D0F715F414F}" srcOrd="1" destOrd="0" presId="urn:microsoft.com/office/officeart/2005/8/layout/list1"/>
    <dgm:cxn modelId="{F0FB91AD-B12E-6347-A260-E0771E2685E7}" type="presParOf" srcId="{DC65C93A-F96F-2C4E-B4AC-87B20DA6F170}" destId="{7007F358-302A-EF49-8BE7-32031FE3E284}" srcOrd="5" destOrd="0" presId="urn:microsoft.com/office/officeart/2005/8/layout/list1"/>
    <dgm:cxn modelId="{24751885-CC5F-0D4D-A265-FBD913F1A27C}" type="presParOf" srcId="{DC65C93A-F96F-2C4E-B4AC-87B20DA6F170}" destId="{7AD06ADA-36CF-7E4B-BD95-47F1F4C49072}" srcOrd="6" destOrd="0" presId="urn:microsoft.com/office/officeart/2005/8/layout/list1"/>
    <dgm:cxn modelId="{86178767-6150-D143-BD41-86ADDFE819F8}" type="presParOf" srcId="{DC65C93A-F96F-2C4E-B4AC-87B20DA6F170}" destId="{6C987986-0172-D54F-A2B8-A17DE19E2660}" srcOrd="7" destOrd="0" presId="urn:microsoft.com/office/officeart/2005/8/layout/list1"/>
    <dgm:cxn modelId="{09BE17DD-6CAE-6C40-969F-1E544328E229}" type="presParOf" srcId="{DC65C93A-F96F-2C4E-B4AC-87B20DA6F170}" destId="{7358A797-5C03-5647-8008-CC344F715BCE}" srcOrd="8" destOrd="0" presId="urn:microsoft.com/office/officeart/2005/8/layout/list1"/>
    <dgm:cxn modelId="{5CB3C773-D6C8-5F4B-8F66-0ACEC198C6E5}" type="presParOf" srcId="{7358A797-5C03-5647-8008-CC344F715BCE}" destId="{534506B9-D658-8548-8C6A-6BECFB060EA7}" srcOrd="0" destOrd="0" presId="urn:microsoft.com/office/officeart/2005/8/layout/list1"/>
    <dgm:cxn modelId="{6253DBCB-525D-544C-BE04-1A44F9696A8A}" type="presParOf" srcId="{7358A797-5C03-5647-8008-CC344F715BCE}" destId="{B13ADA82-D9A2-0041-B1A4-71A6479924C4}" srcOrd="1" destOrd="0" presId="urn:microsoft.com/office/officeart/2005/8/layout/list1"/>
    <dgm:cxn modelId="{544B9668-9E26-EA44-A678-03A628E496FA}" type="presParOf" srcId="{DC65C93A-F96F-2C4E-B4AC-87B20DA6F170}" destId="{8167D45B-A23B-544A-93A0-2274DB6D5AB8}" srcOrd="9" destOrd="0" presId="urn:microsoft.com/office/officeart/2005/8/layout/list1"/>
    <dgm:cxn modelId="{0A0F0758-8F7E-984A-8414-1391C9E58418}" type="presParOf" srcId="{DC65C93A-F96F-2C4E-B4AC-87B20DA6F170}" destId="{DFCE6673-5EBA-EB4E-9C13-66B299462E8E}" srcOrd="10" destOrd="0" presId="urn:microsoft.com/office/officeart/2005/8/layout/list1"/>
    <dgm:cxn modelId="{F67C2F83-BDF4-EA4B-9FBF-51B20E85066D}" type="presParOf" srcId="{DC65C93A-F96F-2C4E-B4AC-87B20DA6F170}" destId="{DE3B6240-D201-6340-9884-A9B888D9111E}" srcOrd="11" destOrd="0" presId="urn:microsoft.com/office/officeart/2005/8/layout/list1"/>
    <dgm:cxn modelId="{B9B0A12B-E6BD-674F-9BFC-A28042605FD0}" type="presParOf" srcId="{DC65C93A-F96F-2C4E-B4AC-87B20DA6F170}" destId="{BC0D0A40-46E3-7946-9C8D-05CC5B3F2B3C}" srcOrd="12" destOrd="0" presId="urn:microsoft.com/office/officeart/2005/8/layout/list1"/>
    <dgm:cxn modelId="{280BDC29-A262-2D49-B300-317794E47812}" type="presParOf" srcId="{BC0D0A40-46E3-7946-9C8D-05CC5B3F2B3C}" destId="{6161B7F6-3E0B-CD43-964F-A5939F0868EA}" srcOrd="0" destOrd="0" presId="urn:microsoft.com/office/officeart/2005/8/layout/list1"/>
    <dgm:cxn modelId="{758DD36C-0F71-2546-8F82-2222B09D4E52}" type="presParOf" srcId="{BC0D0A40-46E3-7946-9C8D-05CC5B3F2B3C}" destId="{7506E835-25B8-2044-9C1C-18062BA2D66D}" srcOrd="1" destOrd="0" presId="urn:microsoft.com/office/officeart/2005/8/layout/list1"/>
    <dgm:cxn modelId="{E4431E50-262C-2444-8511-7B8F902B2A41}" type="presParOf" srcId="{DC65C93A-F96F-2C4E-B4AC-87B20DA6F170}" destId="{F83D063D-DCCB-EF40-89BA-A95FBCC7E739}" srcOrd="13" destOrd="0" presId="urn:microsoft.com/office/officeart/2005/8/layout/list1"/>
    <dgm:cxn modelId="{CAB0364D-1D67-CF43-BA51-6F49B04BD7A1}" type="presParOf" srcId="{DC65C93A-F96F-2C4E-B4AC-87B20DA6F170}" destId="{813FF3FB-EAED-8C44-842A-459E235C850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234DCE-C4E8-416E-AC12-21C615301529}" type="doc">
      <dgm:prSet loTypeId="urn:microsoft.com/office/officeart/2005/8/layout/vProcess5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414F05E-204A-45A0-A720-763E25E18EE4}">
      <dgm:prSet custT="1"/>
      <dgm:spPr/>
      <dgm:t>
        <a:bodyPr/>
        <a:lstStyle/>
        <a:p>
          <a:r>
            <a:rPr lang="en-US" sz="2800" dirty="0"/>
            <a:t>Office in Iowa City – Old Brick</a:t>
          </a:r>
        </a:p>
      </dgm:t>
    </dgm:pt>
    <dgm:pt modelId="{2D07CDA9-7410-424E-AD3D-6E543BC78831}" type="parTrans" cxnId="{CAB73B48-B1BC-4C4A-9735-AAA46AFD8595}">
      <dgm:prSet/>
      <dgm:spPr/>
      <dgm:t>
        <a:bodyPr/>
        <a:lstStyle/>
        <a:p>
          <a:endParaRPr lang="en-US"/>
        </a:p>
      </dgm:t>
    </dgm:pt>
    <dgm:pt modelId="{AD86832C-4E0F-4242-A830-8148BC5F3E00}" type="sibTrans" cxnId="{CAB73B48-B1BC-4C4A-9735-AAA46AFD8595}">
      <dgm:prSet/>
      <dgm:spPr/>
      <dgm:t>
        <a:bodyPr/>
        <a:lstStyle/>
        <a:p>
          <a:endParaRPr lang="en-US"/>
        </a:p>
      </dgm:t>
    </dgm:pt>
    <dgm:pt modelId="{144D90E9-8E3E-4A62-8C25-D383FC281F00}">
      <dgm:prSet custT="1"/>
      <dgm:spPr/>
      <dgm:t>
        <a:bodyPr/>
        <a:lstStyle/>
        <a:p>
          <a:r>
            <a:rPr lang="en-US" sz="2800"/>
            <a:t>One employee - a half-time program manager</a:t>
          </a:r>
        </a:p>
      </dgm:t>
    </dgm:pt>
    <dgm:pt modelId="{0F1FA78B-783E-4F73-AE2C-1F57D17B8327}" type="parTrans" cxnId="{09440840-AF6C-4859-AF4F-BE3564344301}">
      <dgm:prSet/>
      <dgm:spPr/>
      <dgm:t>
        <a:bodyPr/>
        <a:lstStyle/>
        <a:p>
          <a:endParaRPr lang="en-US"/>
        </a:p>
      </dgm:t>
    </dgm:pt>
    <dgm:pt modelId="{5ECF80D1-CDFF-40FB-97AE-2078E8C8F332}" type="sibTrans" cxnId="{09440840-AF6C-4859-AF4F-BE3564344301}">
      <dgm:prSet/>
      <dgm:spPr/>
      <dgm:t>
        <a:bodyPr/>
        <a:lstStyle/>
        <a:p>
          <a:endParaRPr lang="en-US"/>
        </a:p>
      </dgm:t>
    </dgm:pt>
    <dgm:pt modelId="{EFA180B2-891D-4679-9440-621A8970453D}">
      <dgm:prSet custT="1"/>
      <dgm:spPr/>
      <dgm:t>
        <a:bodyPr/>
        <a:lstStyle/>
        <a:p>
          <a:r>
            <a:rPr lang="en-US" sz="2800" dirty="0"/>
            <a:t>Board of Directors are representatives from all IS full member organizations</a:t>
          </a:r>
        </a:p>
      </dgm:t>
    </dgm:pt>
    <dgm:pt modelId="{018EF319-1EB6-4C61-A280-E1C2EB39C651}" type="parTrans" cxnId="{65BDC494-9742-48B8-86DF-1587B2B62701}">
      <dgm:prSet/>
      <dgm:spPr/>
      <dgm:t>
        <a:bodyPr/>
        <a:lstStyle/>
        <a:p>
          <a:endParaRPr lang="en-US"/>
        </a:p>
      </dgm:t>
    </dgm:pt>
    <dgm:pt modelId="{6C16FF4F-1ACB-461F-B1E7-8A84D6BD430E}" type="sibTrans" cxnId="{65BDC494-9742-48B8-86DF-1587B2B62701}">
      <dgm:prSet/>
      <dgm:spPr/>
      <dgm:t>
        <a:bodyPr/>
        <a:lstStyle/>
        <a:p>
          <a:endParaRPr lang="en-US"/>
        </a:p>
      </dgm:t>
    </dgm:pt>
    <dgm:pt modelId="{E2920110-88E2-4B20-BAD1-246097BE64EA}">
      <dgm:prSet custT="1"/>
      <dgm:spPr/>
      <dgm:t>
        <a:bodyPr/>
        <a:lstStyle/>
        <a:p>
          <a:r>
            <a:rPr lang="en-US" sz="2800"/>
            <a:t>Central Iowa Committee</a:t>
          </a:r>
        </a:p>
      </dgm:t>
    </dgm:pt>
    <dgm:pt modelId="{5E677154-40B3-471B-9F79-0BE41242D6BE}" type="parTrans" cxnId="{2DA38480-F357-4ECC-91E1-68529FB17586}">
      <dgm:prSet/>
      <dgm:spPr/>
      <dgm:t>
        <a:bodyPr/>
        <a:lstStyle/>
        <a:p>
          <a:endParaRPr lang="en-US"/>
        </a:p>
      </dgm:t>
    </dgm:pt>
    <dgm:pt modelId="{202CAB40-0FDB-4462-93D4-636ECD68663D}" type="sibTrans" cxnId="{2DA38480-F357-4ECC-91E1-68529FB17586}">
      <dgm:prSet/>
      <dgm:spPr/>
      <dgm:t>
        <a:bodyPr/>
        <a:lstStyle/>
        <a:p>
          <a:endParaRPr lang="en-US"/>
        </a:p>
      </dgm:t>
    </dgm:pt>
    <dgm:pt modelId="{D50355FC-0C44-4AEF-AF10-C184830D84EF}">
      <dgm:prSet custT="1"/>
      <dgm:spPr/>
      <dgm:t>
        <a:bodyPr/>
        <a:lstStyle/>
        <a:p>
          <a:r>
            <a:rPr lang="en-US" sz="2800" dirty="0"/>
            <a:t>Eastern Iowa Committee</a:t>
          </a:r>
        </a:p>
      </dgm:t>
    </dgm:pt>
    <dgm:pt modelId="{7755D83A-24A0-440A-A412-3135C764B769}" type="parTrans" cxnId="{3C155258-22C5-44A1-B1B9-E97678687624}">
      <dgm:prSet/>
      <dgm:spPr/>
      <dgm:t>
        <a:bodyPr/>
        <a:lstStyle/>
        <a:p>
          <a:endParaRPr lang="en-US"/>
        </a:p>
      </dgm:t>
    </dgm:pt>
    <dgm:pt modelId="{56B4ED32-A38F-4ABF-AD85-CB5D1ED61845}" type="sibTrans" cxnId="{3C155258-22C5-44A1-B1B9-E97678687624}">
      <dgm:prSet/>
      <dgm:spPr/>
      <dgm:t>
        <a:bodyPr/>
        <a:lstStyle/>
        <a:p>
          <a:endParaRPr lang="en-US"/>
        </a:p>
      </dgm:t>
    </dgm:pt>
    <dgm:pt modelId="{52917A74-805C-794F-8E53-4B3EC3F46E4F}">
      <dgm:prSet/>
      <dgm:spPr/>
      <dgm:t>
        <a:bodyPr/>
        <a:lstStyle/>
        <a:p>
          <a:endParaRPr lang="en-US"/>
        </a:p>
      </dgm:t>
    </dgm:pt>
    <dgm:pt modelId="{2BE5872F-F879-484E-9E62-EC5A9CABCA98}" type="parTrans" cxnId="{5C3A8512-08D3-A24F-BB2B-C83E88B5DAA2}">
      <dgm:prSet/>
      <dgm:spPr/>
      <dgm:t>
        <a:bodyPr/>
        <a:lstStyle/>
        <a:p>
          <a:endParaRPr lang="en-US"/>
        </a:p>
      </dgm:t>
    </dgm:pt>
    <dgm:pt modelId="{B1E6E620-22D5-CB49-B1E1-1D3825593B47}" type="sibTrans" cxnId="{5C3A8512-08D3-A24F-BB2B-C83E88B5DAA2}">
      <dgm:prSet/>
      <dgm:spPr/>
      <dgm:t>
        <a:bodyPr/>
        <a:lstStyle/>
        <a:p>
          <a:endParaRPr lang="en-US"/>
        </a:p>
      </dgm:t>
    </dgm:pt>
    <dgm:pt modelId="{870CE356-CEA4-8241-B695-11DAF88C63E2}" type="pres">
      <dgm:prSet presAssocID="{DA234DCE-C4E8-416E-AC12-21C615301529}" presName="outerComposite" presStyleCnt="0">
        <dgm:presLayoutVars>
          <dgm:chMax val="5"/>
          <dgm:dir/>
          <dgm:resizeHandles val="exact"/>
        </dgm:presLayoutVars>
      </dgm:prSet>
      <dgm:spPr/>
    </dgm:pt>
    <dgm:pt modelId="{B0CF6A83-1D9C-1144-B912-71C71A743B24}" type="pres">
      <dgm:prSet presAssocID="{DA234DCE-C4E8-416E-AC12-21C615301529}" presName="dummyMaxCanvas" presStyleCnt="0">
        <dgm:presLayoutVars/>
      </dgm:prSet>
      <dgm:spPr/>
    </dgm:pt>
    <dgm:pt modelId="{A23D0AEA-8670-CB4E-968F-2438C2CD7168}" type="pres">
      <dgm:prSet presAssocID="{DA234DCE-C4E8-416E-AC12-21C615301529}" presName="FiveNodes_1" presStyleLbl="node1" presStyleIdx="0" presStyleCnt="5">
        <dgm:presLayoutVars>
          <dgm:bulletEnabled val="1"/>
        </dgm:presLayoutVars>
      </dgm:prSet>
      <dgm:spPr/>
    </dgm:pt>
    <dgm:pt modelId="{04021CFA-ED99-7043-A610-32FDDDB3E092}" type="pres">
      <dgm:prSet presAssocID="{DA234DCE-C4E8-416E-AC12-21C615301529}" presName="FiveNodes_2" presStyleLbl="node1" presStyleIdx="1" presStyleCnt="5">
        <dgm:presLayoutVars>
          <dgm:bulletEnabled val="1"/>
        </dgm:presLayoutVars>
      </dgm:prSet>
      <dgm:spPr/>
    </dgm:pt>
    <dgm:pt modelId="{689227EA-D224-8C41-BD84-9AF455E7FEE7}" type="pres">
      <dgm:prSet presAssocID="{DA234DCE-C4E8-416E-AC12-21C615301529}" presName="FiveNodes_3" presStyleLbl="node1" presStyleIdx="2" presStyleCnt="5">
        <dgm:presLayoutVars>
          <dgm:bulletEnabled val="1"/>
        </dgm:presLayoutVars>
      </dgm:prSet>
      <dgm:spPr/>
    </dgm:pt>
    <dgm:pt modelId="{1A8724C6-055E-F24E-BE04-A20DFA8D00C1}" type="pres">
      <dgm:prSet presAssocID="{DA234DCE-C4E8-416E-AC12-21C615301529}" presName="FiveNodes_4" presStyleLbl="node1" presStyleIdx="3" presStyleCnt="5">
        <dgm:presLayoutVars>
          <dgm:bulletEnabled val="1"/>
        </dgm:presLayoutVars>
      </dgm:prSet>
      <dgm:spPr/>
    </dgm:pt>
    <dgm:pt modelId="{950702DD-A666-FB47-84EA-1234F41DD8B1}" type="pres">
      <dgm:prSet presAssocID="{DA234DCE-C4E8-416E-AC12-21C615301529}" presName="FiveNodes_5" presStyleLbl="node1" presStyleIdx="4" presStyleCnt="5">
        <dgm:presLayoutVars>
          <dgm:bulletEnabled val="1"/>
        </dgm:presLayoutVars>
      </dgm:prSet>
      <dgm:spPr/>
    </dgm:pt>
    <dgm:pt modelId="{7F8DE552-57C4-7A47-8799-096E76C01ABE}" type="pres">
      <dgm:prSet presAssocID="{DA234DCE-C4E8-416E-AC12-21C615301529}" presName="FiveConn_1-2" presStyleLbl="fgAccFollowNode1" presStyleIdx="0" presStyleCnt="4">
        <dgm:presLayoutVars>
          <dgm:bulletEnabled val="1"/>
        </dgm:presLayoutVars>
      </dgm:prSet>
      <dgm:spPr/>
    </dgm:pt>
    <dgm:pt modelId="{6FFE60A7-8201-9C4D-B777-BBD350440546}" type="pres">
      <dgm:prSet presAssocID="{DA234DCE-C4E8-416E-AC12-21C615301529}" presName="FiveConn_2-3" presStyleLbl="fgAccFollowNode1" presStyleIdx="1" presStyleCnt="4">
        <dgm:presLayoutVars>
          <dgm:bulletEnabled val="1"/>
        </dgm:presLayoutVars>
      </dgm:prSet>
      <dgm:spPr/>
    </dgm:pt>
    <dgm:pt modelId="{6BB9EC7A-53A2-544D-8D5C-63B5970086F5}" type="pres">
      <dgm:prSet presAssocID="{DA234DCE-C4E8-416E-AC12-21C615301529}" presName="FiveConn_3-4" presStyleLbl="fgAccFollowNode1" presStyleIdx="2" presStyleCnt="4">
        <dgm:presLayoutVars>
          <dgm:bulletEnabled val="1"/>
        </dgm:presLayoutVars>
      </dgm:prSet>
      <dgm:spPr/>
    </dgm:pt>
    <dgm:pt modelId="{75A1F94A-2B19-FA4F-AE75-BEE1BB6988FA}" type="pres">
      <dgm:prSet presAssocID="{DA234DCE-C4E8-416E-AC12-21C615301529}" presName="FiveConn_4-5" presStyleLbl="fgAccFollowNode1" presStyleIdx="3" presStyleCnt="4">
        <dgm:presLayoutVars>
          <dgm:bulletEnabled val="1"/>
        </dgm:presLayoutVars>
      </dgm:prSet>
      <dgm:spPr/>
    </dgm:pt>
    <dgm:pt modelId="{D1D6078B-5A73-E34F-A440-425E02A5DFFE}" type="pres">
      <dgm:prSet presAssocID="{DA234DCE-C4E8-416E-AC12-21C615301529}" presName="FiveNodes_1_text" presStyleLbl="node1" presStyleIdx="4" presStyleCnt="5">
        <dgm:presLayoutVars>
          <dgm:bulletEnabled val="1"/>
        </dgm:presLayoutVars>
      </dgm:prSet>
      <dgm:spPr/>
    </dgm:pt>
    <dgm:pt modelId="{9DCCB4FA-3AAC-3D45-9A85-9B729FF23EE2}" type="pres">
      <dgm:prSet presAssocID="{DA234DCE-C4E8-416E-AC12-21C615301529}" presName="FiveNodes_2_text" presStyleLbl="node1" presStyleIdx="4" presStyleCnt="5">
        <dgm:presLayoutVars>
          <dgm:bulletEnabled val="1"/>
        </dgm:presLayoutVars>
      </dgm:prSet>
      <dgm:spPr/>
    </dgm:pt>
    <dgm:pt modelId="{A664DDD5-9453-9044-8A46-10D327DB32AF}" type="pres">
      <dgm:prSet presAssocID="{DA234DCE-C4E8-416E-AC12-21C615301529}" presName="FiveNodes_3_text" presStyleLbl="node1" presStyleIdx="4" presStyleCnt="5">
        <dgm:presLayoutVars>
          <dgm:bulletEnabled val="1"/>
        </dgm:presLayoutVars>
      </dgm:prSet>
      <dgm:spPr/>
    </dgm:pt>
    <dgm:pt modelId="{7766435B-CEFD-914C-8A74-E0EEC74C13A0}" type="pres">
      <dgm:prSet presAssocID="{DA234DCE-C4E8-416E-AC12-21C615301529}" presName="FiveNodes_4_text" presStyleLbl="node1" presStyleIdx="4" presStyleCnt="5">
        <dgm:presLayoutVars>
          <dgm:bulletEnabled val="1"/>
        </dgm:presLayoutVars>
      </dgm:prSet>
      <dgm:spPr/>
    </dgm:pt>
    <dgm:pt modelId="{9921D473-C71F-6C48-87EA-924F60426A9D}" type="pres">
      <dgm:prSet presAssocID="{DA234DCE-C4E8-416E-AC12-21C615301529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C3A8512-08D3-A24F-BB2B-C83E88B5DAA2}" srcId="{DA234DCE-C4E8-416E-AC12-21C615301529}" destId="{52917A74-805C-794F-8E53-4B3EC3F46E4F}" srcOrd="5" destOrd="0" parTransId="{2BE5872F-F879-484E-9E62-EC5A9CABCA98}" sibTransId="{B1E6E620-22D5-CB49-B1E1-1D3825593B47}"/>
    <dgm:cxn modelId="{7A199814-A111-0440-BA91-9B7D47702452}" type="presOf" srcId="{EFA180B2-891D-4679-9440-621A8970453D}" destId="{689227EA-D224-8C41-BD84-9AF455E7FEE7}" srcOrd="0" destOrd="0" presId="urn:microsoft.com/office/officeart/2005/8/layout/vProcess5"/>
    <dgm:cxn modelId="{035C682D-98DF-444D-9D1A-C07B75519604}" type="presOf" srcId="{0414F05E-204A-45A0-A720-763E25E18EE4}" destId="{A23D0AEA-8670-CB4E-968F-2438C2CD7168}" srcOrd="0" destOrd="0" presId="urn:microsoft.com/office/officeart/2005/8/layout/vProcess5"/>
    <dgm:cxn modelId="{F30C4F38-A915-2C40-9F58-CD6C7F3CA59E}" type="presOf" srcId="{D50355FC-0C44-4AEF-AF10-C184830D84EF}" destId="{950702DD-A666-FB47-84EA-1234F41DD8B1}" srcOrd="0" destOrd="0" presId="urn:microsoft.com/office/officeart/2005/8/layout/vProcess5"/>
    <dgm:cxn modelId="{09440840-AF6C-4859-AF4F-BE3564344301}" srcId="{DA234DCE-C4E8-416E-AC12-21C615301529}" destId="{144D90E9-8E3E-4A62-8C25-D383FC281F00}" srcOrd="1" destOrd="0" parTransId="{0F1FA78B-783E-4F73-AE2C-1F57D17B8327}" sibTransId="{5ECF80D1-CDFF-40FB-97AE-2078E8C8F332}"/>
    <dgm:cxn modelId="{A8041340-1433-724A-813B-810386B8E6E7}" type="presOf" srcId="{6C16FF4F-1ACB-461F-B1E7-8A84D6BD430E}" destId="{6BB9EC7A-53A2-544D-8D5C-63B5970086F5}" srcOrd="0" destOrd="0" presId="urn:microsoft.com/office/officeart/2005/8/layout/vProcess5"/>
    <dgm:cxn modelId="{CAB73B48-B1BC-4C4A-9735-AAA46AFD8595}" srcId="{DA234DCE-C4E8-416E-AC12-21C615301529}" destId="{0414F05E-204A-45A0-A720-763E25E18EE4}" srcOrd="0" destOrd="0" parTransId="{2D07CDA9-7410-424E-AD3D-6E543BC78831}" sibTransId="{AD86832C-4E0F-4242-A830-8148BC5F3E00}"/>
    <dgm:cxn modelId="{226AF051-F488-D942-9BF8-2D782948C992}" type="presOf" srcId="{DA234DCE-C4E8-416E-AC12-21C615301529}" destId="{870CE356-CEA4-8241-B695-11DAF88C63E2}" srcOrd="0" destOrd="0" presId="urn:microsoft.com/office/officeart/2005/8/layout/vProcess5"/>
    <dgm:cxn modelId="{960DAD54-9CD7-BC4B-89B4-0E35DDAB4906}" type="presOf" srcId="{144D90E9-8E3E-4A62-8C25-D383FC281F00}" destId="{9DCCB4FA-3AAC-3D45-9A85-9B729FF23EE2}" srcOrd="1" destOrd="0" presId="urn:microsoft.com/office/officeart/2005/8/layout/vProcess5"/>
    <dgm:cxn modelId="{3C155258-22C5-44A1-B1B9-E97678687624}" srcId="{DA234DCE-C4E8-416E-AC12-21C615301529}" destId="{D50355FC-0C44-4AEF-AF10-C184830D84EF}" srcOrd="4" destOrd="0" parTransId="{7755D83A-24A0-440A-A412-3135C764B769}" sibTransId="{56B4ED32-A38F-4ABF-AD85-CB5D1ED61845}"/>
    <dgm:cxn modelId="{FF67D865-C4A2-FE44-A9A6-3A55B2168607}" type="presOf" srcId="{5ECF80D1-CDFF-40FB-97AE-2078E8C8F332}" destId="{6FFE60A7-8201-9C4D-B777-BBD350440546}" srcOrd="0" destOrd="0" presId="urn:microsoft.com/office/officeart/2005/8/layout/vProcess5"/>
    <dgm:cxn modelId="{2DA38480-F357-4ECC-91E1-68529FB17586}" srcId="{DA234DCE-C4E8-416E-AC12-21C615301529}" destId="{E2920110-88E2-4B20-BAD1-246097BE64EA}" srcOrd="3" destOrd="0" parTransId="{5E677154-40B3-471B-9F79-0BE41242D6BE}" sibTransId="{202CAB40-0FDB-4462-93D4-636ECD68663D}"/>
    <dgm:cxn modelId="{4E3C338B-404B-A84D-A2EA-8C708568C39C}" type="presOf" srcId="{144D90E9-8E3E-4A62-8C25-D383FC281F00}" destId="{04021CFA-ED99-7043-A610-32FDDDB3E092}" srcOrd="0" destOrd="0" presId="urn:microsoft.com/office/officeart/2005/8/layout/vProcess5"/>
    <dgm:cxn modelId="{65BDC494-9742-48B8-86DF-1587B2B62701}" srcId="{DA234DCE-C4E8-416E-AC12-21C615301529}" destId="{EFA180B2-891D-4679-9440-621A8970453D}" srcOrd="2" destOrd="0" parTransId="{018EF319-1EB6-4C61-A280-E1C2EB39C651}" sibTransId="{6C16FF4F-1ACB-461F-B1E7-8A84D6BD430E}"/>
    <dgm:cxn modelId="{A1C6BE96-DBA6-D94E-93DD-5F9F483CD06B}" type="presOf" srcId="{0414F05E-204A-45A0-A720-763E25E18EE4}" destId="{D1D6078B-5A73-E34F-A440-425E02A5DFFE}" srcOrd="1" destOrd="0" presId="urn:microsoft.com/office/officeart/2005/8/layout/vProcess5"/>
    <dgm:cxn modelId="{D071C6AF-281A-584C-B4BE-93156CBF8B87}" type="presOf" srcId="{D50355FC-0C44-4AEF-AF10-C184830D84EF}" destId="{9921D473-C71F-6C48-87EA-924F60426A9D}" srcOrd="1" destOrd="0" presId="urn:microsoft.com/office/officeart/2005/8/layout/vProcess5"/>
    <dgm:cxn modelId="{C87E97B7-5061-2743-84C5-00C9F6F5F4B2}" type="presOf" srcId="{E2920110-88E2-4B20-BAD1-246097BE64EA}" destId="{1A8724C6-055E-F24E-BE04-A20DFA8D00C1}" srcOrd="0" destOrd="0" presId="urn:microsoft.com/office/officeart/2005/8/layout/vProcess5"/>
    <dgm:cxn modelId="{84982BC5-7810-9C4D-B6FB-84D16B7F6346}" type="presOf" srcId="{AD86832C-4E0F-4242-A830-8148BC5F3E00}" destId="{7F8DE552-57C4-7A47-8799-096E76C01ABE}" srcOrd="0" destOrd="0" presId="urn:microsoft.com/office/officeart/2005/8/layout/vProcess5"/>
    <dgm:cxn modelId="{06E35BDC-39F3-5944-81EE-4324C11991C1}" type="presOf" srcId="{E2920110-88E2-4B20-BAD1-246097BE64EA}" destId="{7766435B-CEFD-914C-8A74-E0EEC74C13A0}" srcOrd="1" destOrd="0" presId="urn:microsoft.com/office/officeart/2005/8/layout/vProcess5"/>
    <dgm:cxn modelId="{DD89E7EE-11A4-1541-8F71-FE32A2BA817C}" type="presOf" srcId="{202CAB40-0FDB-4462-93D4-636ECD68663D}" destId="{75A1F94A-2B19-FA4F-AE75-BEE1BB6988FA}" srcOrd="0" destOrd="0" presId="urn:microsoft.com/office/officeart/2005/8/layout/vProcess5"/>
    <dgm:cxn modelId="{18BC4CFB-8177-8943-8B1C-AD1B81181C61}" type="presOf" srcId="{EFA180B2-891D-4679-9440-621A8970453D}" destId="{A664DDD5-9453-9044-8A46-10D327DB32AF}" srcOrd="1" destOrd="0" presId="urn:microsoft.com/office/officeart/2005/8/layout/vProcess5"/>
    <dgm:cxn modelId="{B019E201-FD57-F340-B09A-F4AF216E89D8}" type="presParOf" srcId="{870CE356-CEA4-8241-B695-11DAF88C63E2}" destId="{B0CF6A83-1D9C-1144-B912-71C71A743B24}" srcOrd="0" destOrd="0" presId="urn:microsoft.com/office/officeart/2005/8/layout/vProcess5"/>
    <dgm:cxn modelId="{89F74EF5-581D-0946-9014-1C2A5D3DC222}" type="presParOf" srcId="{870CE356-CEA4-8241-B695-11DAF88C63E2}" destId="{A23D0AEA-8670-CB4E-968F-2438C2CD7168}" srcOrd="1" destOrd="0" presId="urn:microsoft.com/office/officeart/2005/8/layout/vProcess5"/>
    <dgm:cxn modelId="{D24CCDD5-1CDB-7444-BF56-ADEED96DE958}" type="presParOf" srcId="{870CE356-CEA4-8241-B695-11DAF88C63E2}" destId="{04021CFA-ED99-7043-A610-32FDDDB3E092}" srcOrd="2" destOrd="0" presId="urn:microsoft.com/office/officeart/2005/8/layout/vProcess5"/>
    <dgm:cxn modelId="{CAC8FD1D-A65F-064C-BDD6-C87AC795AFA8}" type="presParOf" srcId="{870CE356-CEA4-8241-B695-11DAF88C63E2}" destId="{689227EA-D224-8C41-BD84-9AF455E7FEE7}" srcOrd="3" destOrd="0" presId="urn:microsoft.com/office/officeart/2005/8/layout/vProcess5"/>
    <dgm:cxn modelId="{135F8F3E-6206-CE4D-9F3D-971F5006CEB0}" type="presParOf" srcId="{870CE356-CEA4-8241-B695-11DAF88C63E2}" destId="{1A8724C6-055E-F24E-BE04-A20DFA8D00C1}" srcOrd="4" destOrd="0" presId="urn:microsoft.com/office/officeart/2005/8/layout/vProcess5"/>
    <dgm:cxn modelId="{6D683CD7-63DB-054A-8779-846B44816360}" type="presParOf" srcId="{870CE356-CEA4-8241-B695-11DAF88C63E2}" destId="{950702DD-A666-FB47-84EA-1234F41DD8B1}" srcOrd="5" destOrd="0" presId="urn:microsoft.com/office/officeart/2005/8/layout/vProcess5"/>
    <dgm:cxn modelId="{5C5D6DAD-5444-5044-B448-568CFF555C16}" type="presParOf" srcId="{870CE356-CEA4-8241-B695-11DAF88C63E2}" destId="{7F8DE552-57C4-7A47-8799-096E76C01ABE}" srcOrd="6" destOrd="0" presId="urn:microsoft.com/office/officeart/2005/8/layout/vProcess5"/>
    <dgm:cxn modelId="{AF896094-1703-864C-B9C2-1C50E04A341A}" type="presParOf" srcId="{870CE356-CEA4-8241-B695-11DAF88C63E2}" destId="{6FFE60A7-8201-9C4D-B777-BBD350440546}" srcOrd="7" destOrd="0" presId="urn:microsoft.com/office/officeart/2005/8/layout/vProcess5"/>
    <dgm:cxn modelId="{E9DB5CAC-3DBE-DD45-8A6A-6623B2308724}" type="presParOf" srcId="{870CE356-CEA4-8241-B695-11DAF88C63E2}" destId="{6BB9EC7A-53A2-544D-8D5C-63B5970086F5}" srcOrd="8" destOrd="0" presId="urn:microsoft.com/office/officeart/2005/8/layout/vProcess5"/>
    <dgm:cxn modelId="{04F7AE3E-7186-2149-847A-2B08918C44BF}" type="presParOf" srcId="{870CE356-CEA4-8241-B695-11DAF88C63E2}" destId="{75A1F94A-2B19-FA4F-AE75-BEE1BB6988FA}" srcOrd="9" destOrd="0" presId="urn:microsoft.com/office/officeart/2005/8/layout/vProcess5"/>
    <dgm:cxn modelId="{AB72B689-E215-214B-8B3E-86F4418E1AF0}" type="presParOf" srcId="{870CE356-CEA4-8241-B695-11DAF88C63E2}" destId="{D1D6078B-5A73-E34F-A440-425E02A5DFFE}" srcOrd="10" destOrd="0" presId="urn:microsoft.com/office/officeart/2005/8/layout/vProcess5"/>
    <dgm:cxn modelId="{449960DF-D805-4F48-AD7F-E03DAEB59822}" type="presParOf" srcId="{870CE356-CEA4-8241-B695-11DAF88C63E2}" destId="{9DCCB4FA-3AAC-3D45-9A85-9B729FF23EE2}" srcOrd="11" destOrd="0" presId="urn:microsoft.com/office/officeart/2005/8/layout/vProcess5"/>
    <dgm:cxn modelId="{7594B376-0213-7841-B7EF-3200DEE10BDD}" type="presParOf" srcId="{870CE356-CEA4-8241-B695-11DAF88C63E2}" destId="{A664DDD5-9453-9044-8A46-10D327DB32AF}" srcOrd="12" destOrd="0" presId="urn:microsoft.com/office/officeart/2005/8/layout/vProcess5"/>
    <dgm:cxn modelId="{3C73BFA4-0EF3-1547-866C-E84E757663B3}" type="presParOf" srcId="{870CE356-CEA4-8241-B695-11DAF88C63E2}" destId="{7766435B-CEFD-914C-8A74-E0EEC74C13A0}" srcOrd="13" destOrd="0" presId="urn:microsoft.com/office/officeart/2005/8/layout/vProcess5"/>
    <dgm:cxn modelId="{E2816B2D-65D2-5548-B9A8-9DE483A6DA34}" type="presParOf" srcId="{870CE356-CEA4-8241-B695-11DAF88C63E2}" destId="{9921D473-C71F-6C48-87EA-924F60426A9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07C51A-B69E-4E7F-883C-81D5195F097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DFC905-5064-4469-9D44-70545F31381A}">
      <dgm:prSet/>
      <dgm:spPr/>
      <dgm:t>
        <a:bodyPr/>
        <a:lstStyle/>
        <a:p>
          <a:r>
            <a:rPr lang="en-US"/>
            <a:t>Executive Committee</a:t>
          </a:r>
        </a:p>
      </dgm:t>
    </dgm:pt>
    <dgm:pt modelId="{BB0ACF94-C5ED-4B58-9FF2-9656AB9B5A1A}" type="parTrans" cxnId="{7CADF202-9E37-4A4F-B00B-0F8607DFC40D}">
      <dgm:prSet/>
      <dgm:spPr/>
      <dgm:t>
        <a:bodyPr/>
        <a:lstStyle/>
        <a:p>
          <a:endParaRPr lang="en-US"/>
        </a:p>
      </dgm:t>
    </dgm:pt>
    <dgm:pt modelId="{D94F7DDE-7FD1-47BE-996A-84EF12BE39AE}" type="sibTrans" cxnId="{7CADF202-9E37-4A4F-B00B-0F8607DFC40D}">
      <dgm:prSet/>
      <dgm:spPr/>
      <dgm:t>
        <a:bodyPr/>
        <a:lstStyle/>
        <a:p>
          <a:endParaRPr lang="en-US"/>
        </a:p>
      </dgm:t>
    </dgm:pt>
    <dgm:pt modelId="{744B3608-D65E-4A55-9155-B05CEA6656E9}">
      <dgm:prSet/>
      <dgm:spPr/>
      <dgm:t>
        <a:bodyPr/>
        <a:lstStyle/>
        <a:p>
          <a:pPr>
            <a:buNone/>
          </a:pPr>
          <a:r>
            <a:rPr lang="en-US" dirty="0"/>
            <a:t>Acts in the name of the Board of Directors</a:t>
          </a:r>
        </a:p>
      </dgm:t>
    </dgm:pt>
    <dgm:pt modelId="{F0041794-6B62-492E-A2F7-05091D7AE640}" type="parTrans" cxnId="{3363073C-A2D5-41EC-A280-3C0895A9093A}">
      <dgm:prSet/>
      <dgm:spPr/>
      <dgm:t>
        <a:bodyPr/>
        <a:lstStyle/>
        <a:p>
          <a:endParaRPr lang="en-US"/>
        </a:p>
      </dgm:t>
    </dgm:pt>
    <dgm:pt modelId="{1E2CDA4B-E657-4540-8933-263EAEE5ED57}" type="sibTrans" cxnId="{3363073C-A2D5-41EC-A280-3C0895A9093A}">
      <dgm:prSet/>
      <dgm:spPr/>
      <dgm:t>
        <a:bodyPr/>
        <a:lstStyle/>
        <a:p>
          <a:endParaRPr lang="en-US"/>
        </a:p>
      </dgm:t>
    </dgm:pt>
    <dgm:pt modelId="{E1DF2A82-6330-4853-B1C6-2DBDCAEF51C5}">
      <dgm:prSet/>
      <dgm:spPr/>
      <dgm:t>
        <a:bodyPr/>
        <a:lstStyle/>
        <a:p>
          <a:r>
            <a:rPr lang="en-US"/>
            <a:t>Campaign Committee</a:t>
          </a:r>
        </a:p>
      </dgm:t>
    </dgm:pt>
    <dgm:pt modelId="{2A9E91B0-C0D6-4C58-86E3-65B414BBCBA2}" type="parTrans" cxnId="{22B25F4F-1DDF-4635-A47B-56EBEE300582}">
      <dgm:prSet/>
      <dgm:spPr/>
      <dgm:t>
        <a:bodyPr/>
        <a:lstStyle/>
        <a:p>
          <a:endParaRPr lang="en-US"/>
        </a:p>
      </dgm:t>
    </dgm:pt>
    <dgm:pt modelId="{9944B31C-28A4-4549-927A-9D319A9775D7}" type="sibTrans" cxnId="{22B25F4F-1DDF-4635-A47B-56EBEE300582}">
      <dgm:prSet/>
      <dgm:spPr/>
      <dgm:t>
        <a:bodyPr/>
        <a:lstStyle/>
        <a:p>
          <a:endParaRPr lang="en-US"/>
        </a:p>
      </dgm:t>
    </dgm:pt>
    <dgm:pt modelId="{1A515138-6723-4120-B535-63304B5C1E55}">
      <dgm:prSet/>
      <dgm:spPr/>
      <dgm:t>
        <a:bodyPr/>
        <a:lstStyle/>
        <a:p>
          <a:pPr>
            <a:buNone/>
          </a:pPr>
          <a:r>
            <a:rPr lang="en-US" dirty="0"/>
            <a:t>Plans, coordinates and implements the annual campaign</a:t>
          </a:r>
        </a:p>
      </dgm:t>
    </dgm:pt>
    <dgm:pt modelId="{FE5D6639-7202-4EB3-8C73-E0C59D65BDE2}" type="parTrans" cxnId="{1CEBF822-AB89-4F3E-92AA-CB1D2BE92224}">
      <dgm:prSet/>
      <dgm:spPr/>
      <dgm:t>
        <a:bodyPr/>
        <a:lstStyle/>
        <a:p>
          <a:endParaRPr lang="en-US"/>
        </a:p>
      </dgm:t>
    </dgm:pt>
    <dgm:pt modelId="{91ACBED7-E17F-453D-AC0F-1D00D1B8C08E}" type="sibTrans" cxnId="{1CEBF822-AB89-4F3E-92AA-CB1D2BE92224}">
      <dgm:prSet/>
      <dgm:spPr/>
      <dgm:t>
        <a:bodyPr/>
        <a:lstStyle/>
        <a:p>
          <a:endParaRPr lang="en-US"/>
        </a:p>
      </dgm:t>
    </dgm:pt>
    <dgm:pt modelId="{86B9B36E-4125-4078-813A-0112C9C30A49}">
      <dgm:prSet/>
      <dgm:spPr/>
      <dgm:t>
        <a:bodyPr/>
        <a:lstStyle/>
        <a:p>
          <a:r>
            <a:rPr lang="en-US"/>
            <a:t>Access Committee </a:t>
          </a:r>
        </a:p>
      </dgm:t>
    </dgm:pt>
    <dgm:pt modelId="{4D5D7B8D-32FB-471C-8AF5-1B92063B673A}" type="parTrans" cxnId="{B98330B5-E8A8-4CDA-B751-27025B8E353B}">
      <dgm:prSet/>
      <dgm:spPr/>
      <dgm:t>
        <a:bodyPr/>
        <a:lstStyle/>
        <a:p>
          <a:endParaRPr lang="en-US"/>
        </a:p>
      </dgm:t>
    </dgm:pt>
    <dgm:pt modelId="{E1FD7C61-25F7-42F2-94F8-8BC478EE5B0D}" type="sibTrans" cxnId="{B98330B5-E8A8-4CDA-B751-27025B8E353B}">
      <dgm:prSet/>
      <dgm:spPr/>
      <dgm:t>
        <a:bodyPr/>
        <a:lstStyle/>
        <a:p>
          <a:endParaRPr lang="en-US"/>
        </a:p>
      </dgm:t>
    </dgm:pt>
    <dgm:pt modelId="{E5052CC4-E362-44E3-8723-F460ED76882D}">
      <dgm:prSet/>
      <dgm:spPr/>
      <dgm:t>
        <a:bodyPr/>
        <a:lstStyle/>
        <a:p>
          <a:pPr>
            <a:buNone/>
          </a:pPr>
          <a:r>
            <a:rPr lang="en-US" dirty="0"/>
            <a:t>Recruits new workplace employer to participate in payroll deduction to IS</a:t>
          </a:r>
        </a:p>
      </dgm:t>
    </dgm:pt>
    <dgm:pt modelId="{41EB0869-641B-4359-A511-372E0DA7C997}" type="parTrans" cxnId="{B4C3DF51-CF17-496C-A0AC-C46103B4B231}">
      <dgm:prSet/>
      <dgm:spPr/>
      <dgm:t>
        <a:bodyPr/>
        <a:lstStyle/>
        <a:p>
          <a:endParaRPr lang="en-US"/>
        </a:p>
      </dgm:t>
    </dgm:pt>
    <dgm:pt modelId="{50737E2D-DBB1-4181-B195-3C13384EFC87}" type="sibTrans" cxnId="{B4C3DF51-CF17-496C-A0AC-C46103B4B231}">
      <dgm:prSet/>
      <dgm:spPr/>
      <dgm:t>
        <a:bodyPr/>
        <a:lstStyle/>
        <a:p>
          <a:endParaRPr lang="en-US"/>
        </a:p>
      </dgm:t>
    </dgm:pt>
    <dgm:pt modelId="{1E80C747-2CD7-4F5C-88DC-BFA7E80C5E28}">
      <dgm:prSet/>
      <dgm:spPr/>
      <dgm:t>
        <a:bodyPr/>
        <a:lstStyle/>
        <a:p>
          <a:r>
            <a:rPr lang="en-US"/>
            <a:t>Membership Committee </a:t>
          </a:r>
        </a:p>
      </dgm:t>
    </dgm:pt>
    <dgm:pt modelId="{2C424D53-E217-4221-923A-11584EF5C911}" type="parTrans" cxnId="{9FDCBF9E-30B8-495B-9AE5-4163919E2158}">
      <dgm:prSet/>
      <dgm:spPr/>
      <dgm:t>
        <a:bodyPr/>
        <a:lstStyle/>
        <a:p>
          <a:endParaRPr lang="en-US"/>
        </a:p>
      </dgm:t>
    </dgm:pt>
    <dgm:pt modelId="{79B83D2A-B8CD-4860-8F62-BB5051DFEC5C}" type="sibTrans" cxnId="{9FDCBF9E-30B8-495B-9AE5-4163919E2158}">
      <dgm:prSet/>
      <dgm:spPr/>
      <dgm:t>
        <a:bodyPr/>
        <a:lstStyle/>
        <a:p>
          <a:endParaRPr lang="en-US"/>
        </a:p>
      </dgm:t>
    </dgm:pt>
    <dgm:pt modelId="{F753830B-5A25-41EE-8620-E46D66E20718}">
      <dgm:prSet/>
      <dgm:spPr/>
      <dgm:t>
        <a:bodyPr/>
        <a:lstStyle/>
        <a:p>
          <a:pPr>
            <a:buNone/>
          </a:pPr>
          <a:r>
            <a:rPr lang="en-US" dirty="0"/>
            <a:t>Evaluates member process, recommends and screen potential new members</a:t>
          </a:r>
        </a:p>
      </dgm:t>
    </dgm:pt>
    <dgm:pt modelId="{6DED7469-9E55-435C-B273-2A5239B69E42}" type="parTrans" cxnId="{15E6EA49-DE42-42EB-A9CA-D6ED6DB2D3E4}">
      <dgm:prSet/>
      <dgm:spPr/>
      <dgm:t>
        <a:bodyPr/>
        <a:lstStyle/>
        <a:p>
          <a:endParaRPr lang="en-US"/>
        </a:p>
      </dgm:t>
    </dgm:pt>
    <dgm:pt modelId="{C22A0597-F096-4A8F-9B50-5D6DA5D67970}" type="sibTrans" cxnId="{15E6EA49-DE42-42EB-A9CA-D6ED6DB2D3E4}">
      <dgm:prSet/>
      <dgm:spPr/>
      <dgm:t>
        <a:bodyPr/>
        <a:lstStyle/>
        <a:p>
          <a:endParaRPr lang="en-US"/>
        </a:p>
      </dgm:t>
    </dgm:pt>
    <dgm:pt modelId="{3B51C136-2EF5-4160-947A-10C28F86A2D1}">
      <dgm:prSet/>
      <dgm:spPr/>
      <dgm:t>
        <a:bodyPr/>
        <a:lstStyle/>
        <a:p>
          <a:r>
            <a:rPr lang="en-US"/>
            <a:t>Finance Committee </a:t>
          </a:r>
        </a:p>
      </dgm:t>
    </dgm:pt>
    <dgm:pt modelId="{FBDBF0F3-BC45-43F2-B72C-F94969870950}" type="parTrans" cxnId="{34F7FA18-46D5-49A4-AEF4-875153A6D4B9}">
      <dgm:prSet/>
      <dgm:spPr/>
      <dgm:t>
        <a:bodyPr/>
        <a:lstStyle/>
        <a:p>
          <a:endParaRPr lang="en-US"/>
        </a:p>
      </dgm:t>
    </dgm:pt>
    <dgm:pt modelId="{6FFAD50E-C95E-44B9-9D6E-118C5AE489EB}" type="sibTrans" cxnId="{34F7FA18-46D5-49A4-AEF4-875153A6D4B9}">
      <dgm:prSet/>
      <dgm:spPr/>
      <dgm:t>
        <a:bodyPr/>
        <a:lstStyle/>
        <a:p>
          <a:endParaRPr lang="en-US"/>
        </a:p>
      </dgm:t>
    </dgm:pt>
    <dgm:pt modelId="{03BFB6F2-4EAE-4A19-80B2-17D1E1FBEB5A}">
      <dgm:prSet/>
      <dgm:spPr/>
      <dgm:t>
        <a:bodyPr/>
        <a:lstStyle/>
        <a:p>
          <a:pPr>
            <a:buNone/>
          </a:pPr>
          <a:r>
            <a:rPr lang="en-US" dirty="0"/>
            <a:t>Oversees all financial matters</a:t>
          </a:r>
        </a:p>
      </dgm:t>
    </dgm:pt>
    <dgm:pt modelId="{ADE4DA3B-2867-412F-8DA6-32F5070F95F1}" type="parTrans" cxnId="{A7E4C5C3-2250-4DF8-99F6-7AD9E1A055BF}">
      <dgm:prSet/>
      <dgm:spPr/>
      <dgm:t>
        <a:bodyPr/>
        <a:lstStyle/>
        <a:p>
          <a:endParaRPr lang="en-US"/>
        </a:p>
      </dgm:t>
    </dgm:pt>
    <dgm:pt modelId="{F09D307F-968A-4CB7-9D4A-D6136A0A39C0}" type="sibTrans" cxnId="{A7E4C5C3-2250-4DF8-99F6-7AD9E1A055BF}">
      <dgm:prSet/>
      <dgm:spPr/>
      <dgm:t>
        <a:bodyPr/>
        <a:lstStyle/>
        <a:p>
          <a:endParaRPr lang="en-US"/>
        </a:p>
      </dgm:t>
    </dgm:pt>
    <dgm:pt modelId="{A43382BD-E4FC-3942-8B7F-D16877A38424}" type="pres">
      <dgm:prSet presAssocID="{E607C51A-B69E-4E7F-883C-81D5195F0977}" presName="Name0" presStyleCnt="0">
        <dgm:presLayoutVars>
          <dgm:dir/>
          <dgm:animLvl val="lvl"/>
          <dgm:resizeHandles val="exact"/>
        </dgm:presLayoutVars>
      </dgm:prSet>
      <dgm:spPr/>
    </dgm:pt>
    <dgm:pt modelId="{B6AB8156-8D73-3644-AB8C-37E68420534C}" type="pres">
      <dgm:prSet presAssocID="{97DFC905-5064-4469-9D44-70545F31381A}" presName="linNode" presStyleCnt="0"/>
      <dgm:spPr/>
    </dgm:pt>
    <dgm:pt modelId="{3B025CED-C0B9-AF44-AFC5-3005B7960A3D}" type="pres">
      <dgm:prSet presAssocID="{97DFC905-5064-4469-9D44-70545F31381A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FAADE331-2C41-644C-9D60-8415645D4D88}" type="pres">
      <dgm:prSet presAssocID="{97DFC905-5064-4469-9D44-70545F31381A}" presName="descendantText" presStyleLbl="alignAccFollowNode1" presStyleIdx="0" presStyleCnt="5">
        <dgm:presLayoutVars>
          <dgm:bulletEnabled val="1"/>
        </dgm:presLayoutVars>
      </dgm:prSet>
      <dgm:spPr/>
    </dgm:pt>
    <dgm:pt modelId="{C78EFFD4-D099-0C4B-8DE6-0E3320CB53EF}" type="pres">
      <dgm:prSet presAssocID="{D94F7DDE-7FD1-47BE-996A-84EF12BE39AE}" presName="sp" presStyleCnt="0"/>
      <dgm:spPr/>
    </dgm:pt>
    <dgm:pt modelId="{67593DDE-7B1D-DA46-AFE5-AD9E0BC8CA32}" type="pres">
      <dgm:prSet presAssocID="{E1DF2A82-6330-4853-B1C6-2DBDCAEF51C5}" presName="linNode" presStyleCnt="0"/>
      <dgm:spPr/>
    </dgm:pt>
    <dgm:pt modelId="{C27D7D1A-9687-6242-BB21-F20225D4D307}" type="pres">
      <dgm:prSet presAssocID="{E1DF2A82-6330-4853-B1C6-2DBDCAEF51C5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9EF5B955-612B-4748-8451-26596672FF4B}" type="pres">
      <dgm:prSet presAssocID="{E1DF2A82-6330-4853-B1C6-2DBDCAEF51C5}" presName="descendantText" presStyleLbl="alignAccFollowNode1" presStyleIdx="1" presStyleCnt="5">
        <dgm:presLayoutVars>
          <dgm:bulletEnabled val="1"/>
        </dgm:presLayoutVars>
      </dgm:prSet>
      <dgm:spPr/>
    </dgm:pt>
    <dgm:pt modelId="{4F97090C-0A16-D246-92FE-DD6C1426B3D8}" type="pres">
      <dgm:prSet presAssocID="{9944B31C-28A4-4549-927A-9D319A9775D7}" presName="sp" presStyleCnt="0"/>
      <dgm:spPr/>
    </dgm:pt>
    <dgm:pt modelId="{42873EAE-CF48-8A42-B3D7-9A7ABE7BD318}" type="pres">
      <dgm:prSet presAssocID="{86B9B36E-4125-4078-813A-0112C9C30A49}" presName="linNode" presStyleCnt="0"/>
      <dgm:spPr/>
    </dgm:pt>
    <dgm:pt modelId="{114EB404-A4FD-9045-B3D2-ADDB7D9A2568}" type="pres">
      <dgm:prSet presAssocID="{86B9B36E-4125-4078-813A-0112C9C30A4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F826838-860B-F342-87C5-73C682B829DD}" type="pres">
      <dgm:prSet presAssocID="{86B9B36E-4125-4078-813A-0112C9C30A49}" presName="descendantText" presStyleLbl="alignAccFollowNode1" presStyleIdx="2" presStyleCnt="5">
        <dgm:presLayoutVars>
          <dgm:bulletEnabled val="1"/>
        </dgm:presLayoutVars>
      </dgm:prSet>
      <dgm:spPr/>
    </dgm:pt>
    <dgm:pt modelId="{89CD8ABF-A33E-FC40-B7C1-70AEC997913D}" type="pres">
      <dgm:prSet presAssocID="{E1FD7C61-25F7-42F2-94F8-8BC478EE5B0D}" presName="sp" presStyleCnt="0"/>
      <dgm:spPr/>
    </dgm:pt>
    <dgm:pt modelId="{54C8428D-2476-8A41-A3CD-1886ADC4FE08}" type="pres">
      <dgm:prSet presAssocID="{1E80C747-2CD7-4F5C-88DC-BFA7E80C5E28}" presName="linNode" presStyleCnt="0"/>
      <dgm:spPr/>
    </dgm:pt>
    <dgm:pt modelId="{38CADEA4-3BC6-9A47-9971-4CBCD6296709}" type="pres">
      <dgm:prSet presAssocID="{1E80C747-2CD7-4F5C-88DC-BFA7E80C5E2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630A781-989A-A346-ACB3-1B1D95DAB520}" type="pres">
      <dgm:prSet presAssocID="{1E80C747-2CD7-4F5C-88DC-BFA7E80C5E28}" presName="descendantText" presStyleLbl="alignAccFollowNode1" presStyleIdx="3" presStyleCnt="5">
        <dgm:presLayoutVars>
          <dgm:bulletEnabled val="1"/>
        </dgm:presLayoutVars>
      </dgm:prSet>
      <dgm:spPr/>
    </dgm:pt>
    <dgm:pt modelId="{0E8B0A66-ECB2-E246-A125-7BBB0B7AE4D4}" type="pres">
      <dgm:prSet presAssocID="{79B83D2A-B8CD-4860-8F62-BB5051DFEC5C}" presName="sp" presStyleCnt="0"/>
      <dgm:spPr/>
    </dgm:pt>
    <dgm:pt modelId="{A5778DD2-CCEA-5340-8B2C-217FC2821F93}" type="pres">
      <dgm:prSet presAssocID="{3B51C136-2EF5-4160-947A-10C28F86A2D1}" presName="linNode" presStyleCnt="0"/>
      <dgm:spPr/>
    </dgm:pt>
    <dgm:pt modelId="{CD0D7744-6F3A-5C4E-AB25-4A1D6EED5D22}" type="pres">
      <dgm:prSet presAssocID="{3B51C136-2EF5-4160-947A-10C28F86A2D1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556CB2D7-12E5-234B-8084-2D08014AACC0}" type="pres">
      <dgm:prSet presAssocID="{3B51C136-2EF5-4160-947A-10C28F86A2D1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7CADF202-9E37-4A4F-B00B-0F8607DFC40D}" srcId="{E607C51A-B69E-4E7F-883C-81D5195F0977}" destId="{97DFC905-5064-4469-9D44-70545F31381A}" srcOrd="0" destOrd="0" parTransId="{BB0ACF94-C5ED-4B58-9FF2-9656AB9B5A1A}" sibTransId="{D94F7DDE-7FD1-47BE-996A-84EF12BE39AE}"/>
    <dgm:cxn modelId="{EAA31208-C557-A148-8999-BDF759A593A5}" type="presOf" srcId="{03BFB6F2-4EAE-4A19-80B2-17D1E1FBEB5A}" destId="{556CB2D7-12E5-234B-8084-2D08014AACC0}" srcOrd="0" destOrd="0" presId="urn:microsoft.com/office/officeart/2005/8/layout/vList5"/>
    <dgm:cxn modelId="{2C35460F-956F-B148-89EF-46C9AD14D6BD}" type="presOf" srcId="{E607C51A-B69E-4E7F-883C-81D5195F0977}" destId="{A43382BD-E4FC-3942-8B7F-D16877A38424}" srcOrd="0" destOrd="0" presId="urn:microsoft.com/office/officeart/2005/8/layout/vList5"/>
    <dgm:cxn modelId="{34F7FA18-46D5-49A4-AEF4-875153A6D4B9}" srcId="{E607C51A-B69E-4E7F-883C-81D5195F0977}" destId="{3B51C136-2EF5-4160-947A-10C28F86A2D1}" srcOrd="4" destOrd="0" parTransId="{FBDBF0F3-BC45-43F2-B72C-F94969870950}" sibTransId="{6FFAD50E-C95E-44B9-9D6E-118C5AE489EB}"/>
    <dgm:cxn modelId="{1CEBF822-AB89-4F3E-92AA-CB1D2BE92224}" srcId="{E1DF2A82-6330-4853-B1C6-2DBDCAEF51C5}" destId="{1A515138-6723-4120-B535-63304B5C1E55}" srcOrd="0" destOrd="0" parTransId="{FE5D6639-7202-4EB3-8C73-E0C59D65BDE2}" sibTransId="{91ACBED7-E17F-453D-AC0F-1D00D1B8C08E}"/>
    <dgm:cxn modelId="{F8FC642C-5DD0-234E-B502-7BC22990F1B2}" type="presOf" srcId="{1E80C747-2CD7-4F5C-88DC-BFA7E80C5E28}" destId="{38CADEA4-3BC6-9A47-9971-4CBCD6296709}" srcOrd="0" destOrd="0" presId="urn:microsoft.com/office/officeart/2005/8/layout/vList5"/>
    <dgm:cxn modelId="{3363073C-A2D5-41EC-A280-3C0895A9093A}" srcId="{97DFC905-5064-4469-9D44-70545F31381A}" destId="{744B3608-D65E-4A55-9155-B05CEA6656E9}" srcOrd="0" destOrd="0" parTransId="{F0041794-6B62-492E-A2F7-05091D7AE640}" sibTransId="{1E2CDA4B-E657-4540-8933-263EAEE5ED57}"/>
    <dgm:cxn modelId="{15E6EA49-DE42-42EB-A9CA-D6ED6DB2D3E4}" srcId="{1E80C747-2CD7-4F5C-88DC-BFA7E80C5E28}" destId="{F753830B-5A25-41EE-8620-E46D66E20718}" srcOrd="0" destOrd="0" parTransId="{6DED7469-9E55-435C-B273-2A5239B69E42}" sibTransId="{C22A0597-F096-4A8F-9B50-5D6DA5D67970}"/>
    <dgm:cxn modelId="{22B25F4F-1DDF-4635-A47B-56EBEE300582}" srcId="{E607C51A-B69E-4E7F-883C-81D5195F0977}" destId="{E1DF2A82-6330-4853-B1C6-2DBDCAEF51C5}" srcOrd="1" destOrd="0" parTransId="{2A9E91B0-C0D6-4C58-86E3-65B414BBCBA2}" sibTransId="{9944B31C-28A4-4549-927A-9D319A9775D7}"/>
    <dgm:cxn modelId="{B4C3DF51-CF17-496C-A0AC-C46103B4B231}" srcId="{86B9B36E-4125-4078-813A-0112C9C30A49}" destId="{E5052CC4-E362-44E3-8723-F460ED76882D}" srcOrd="0" destOrd="0" parTransId="{41EB0869-641B-4359-A511-372E0DA7C997}" sibTransId="{50737E2D-DBB1-4181-B195-3C13384EFC87}"/>
    <dgm:cxn modelId="{43090B52-4C46-BF42-BCB1-E530D54FC4AF}" type="presOf" srcId="{86B9B36E-4125-4078-813A-0112C9C30A49}" destId="{114EB404-A4FD-9045-B3D2-ADDB7D9A2568}" srcOrd="0" destOrd="0" presId="urn:microsoft.com/office/officeart/2005/8/layout/vList5"/>
    <dgm:cxn modelId="{D094D159-540E-4B43-8F79-A3307F90C83A}" type="presOf" srcId="{E1DF2A82-6330-4853-B1C6-2DBDCAEF51C5}" destId="{C27D7D1A-9687-6242-BB21-F20225D4D307}" srcOrd="0" destOrd="0" presId="urn:microsoft.com/office/officeart/2005/8/layout/vList5"/>
    <dgm:cxn modelId="{70F79876-2021-FF48-A3CA-A113B197EA54}" type="presOf" srcId="{E5052CC4-E362-44E3-8723-F460ED76882D}" destId="{9F826838-860B-F342-87C5-73C682B829DD}" srcOrd="0" destOrd="0" presId="urn:microsoft.com/office/officeart/2005/8/layout/vList5"/>
    <dgm:cxn modelId="{99139B9A-260B-304A-BDFC-D6F9E9BF54EB}" type="presOf" srcId="{744B3608-D65E-4A55-9155-B05CEA6656E9}" destId="{FAADE331-2C41-644C-9D60-8415645D4D88}" srcOrd="0" destOrd="0" presId="urn:microsoft.com/office/officeart/2005/8/layout/vList5"/>
    <dgm:cxn modelId="{9FDCBF9E-30B8-495B-9AE5-4163919E2158}" srcId="{E607C51A-B69E-4E7F-883C-81D5195F0977}" destId="{1E80C747-2CD7-4F5C-88DC-BFA7E80C5E28}" srcOrd="3" destOrd="0" parTransId="{2C424D53-E217-4221-923A-11584EF5C911}" sibTransId="{79B83D2A-B8CD-4860-8F62-BB5051DFEC5C}"/>
    <dgm:cxn modelId="{DBBE5EAA-0B0F-2E4C-8361-FE9B6D682EBA}" type="presOf" srcId="{1A515138-6723-4120-B535-63304B5C1E55}" destId="{9EF5B955-612B-4748-8451-26596672FF4B}" srcOrd="0" destOrd="0" presId="urn:microsoft.com/office/officeart/2005/8/layout/vList5"/>
    <dgm:cxn modelId="{B98330B5-E8A8-4CDA-B751-27025B8E353B}" srcId="{E607C51A-B69E-4E7F-883C-81D5195F0977}" destId="{86B9B36E-4125-4078-813A-0112C9C30A49}" srcOrd="2" destOrd="0" parTransId="{4D5D7B8D-32FB-471C-8AF5-1B92063B673A}" sibTransId="{E1FD7C61-25F7-42F2-94F8-8BC478EE5B0D}"/>
    <dgm:cxn modelId="{A7E4C5C3-2250-4DF8-99F6-7AD9E1A055BF}" srcId="{3B51C136-2EF5-4160-947A-10C28F86A2D1}" destId="{03BFB6F2-4EAE-4A19-80B2-17D1E1FBEB5A}" srcOrd="0" destOrd="0" parTransId="{ADE4DA3B-2867-412F-8DA6-32F5070F95F1}" sibTransId="{F09D307F-968A-4CB7-9D4A-D6136A0A39C0}"/>
    <dgm:cxn modelId="{ECC35FD3-3B1C-B34C-945E-6E09ED907371}" type="presOf" srcId="{F753830B-5A25-41EE-8620-E46D66E20718}" destId="{4630A781-989A-A346-ACB3-1B1D95DAB520}" srcOrd="0" destOrd="0" presId="urn:microsoft.com/office/officeart/2005/8/layout/vList5"/>
    <dgm:cxn modelId="{41FF9FD5-CACA-864C-BDCA-4BA478D5CF32}" type="presOf" srcId="{3B51C136-2EF5-4160-947A-10C28F86A2D1}" destId="{CD0D7744-6F3A-5C4E-AB25-4A1D6EED5D22}" srcOrd="0" destOrd="0" presId="urn:microsoft.com/office/officeart/2005/8/layout/vList5"/>
    <dgm:cxn modelId="{2DBB8FF0-B81C-7B48-B2F5-64337118907A}" type="presOf" srcId="{97DFC905-5064-4469-9D44-70545F31381A}" destId="{3B025CED-C0B9-AF44-AFC5-3005B7960A3D}" srcOrd="0" destOrd="0" presId="urn:microsoft.com/office/officeart/2005/8/layout/vList5"/>
    <dgm:cxn modelId="{544AB086-3C82-D343-A716-A46CF50D3F5F}" type="presParOf" srcId="{A43382BD-E4FC-3942-8B7F-D16877A38424}" destId="{B6AB8156-8D73-3644-AB8C-37E68420534C}" srcOrd="0" destOrd="0" presId="urn:microsoft.com/office/officeart/2005/8/layout/vList5"/>
    <dgm:cxn modelId="{02DA4E03-2538-4D4A-BF4A-188CEC77EB15}" type="presParOf" srcId="{B6AB8156-8D73-3644-AB8C-37E68420534C}" destId="{3B025CED-C0B9-AF44-AFC5-3005B7960A3D}" srcOrd="0" destOrd="0" presId="urn:microsoft.com/office/officeart/2005/8/layout/vList5"/>
    <dgm:cxn modelId="{04278EA4-2358-BD43-9F2E-6048B9E88507}" type="presParOf" srcId="{B6AB8156-8D73-3644-AB8C-37E68420534C}" destId="{FAADE331-2C41-644C-9D60-8415645D4D88}" srcOrd="1" destOrd="0" presId="urn:microsoft.com/office/officeart/2005/8/layout/vList5"/>
    <dgm:cxn modelId="{58283CDF-AB9E-7447-8F4A-75E24CCBB0A5}" type="presParOf" srcId="{A43382BD-E4FC-3942-8B7F-D16877A38424}" destId="{C78EFFD4-D099-0C4B-8DE6-0E3320CB53EF}" srcOrd="1" destOrd="0" presId="urn:microsoft.com/office/officeart/2005/8/layout/vList5"/>
    <dgm:cxn modelId="{A97FEF7E-7AFA-2748-BACE-BCDCAB61B7FC}" type="presParOf" srcId="{A43382BD-E4FC-3942-8B7F-D16877A38424}" destId="{67593DDE-7B1D-DA46-AFE5-AD9E0BC8CA32}" srcOrd="2" destOrd="0" presId="urn:microsoft.com/office/officeart/2005/8/layout/vList5"/>
    <dgm:cxn modelId="{872AB180-5C58-0147-AEBC-BA6FB9F3EC28}" type="presParOf" srcId="{67593DDE-7B1D-DA46-AFE5-AD9E0BC8CA32}" destId="{C27D7D1A-9687-6242-BB21-F20225D4D307}" srcOrd="0" destOrd="0" presId="urn:microsoft.com/office/officeart/2005/8/layout/vList5"/>
    <dgm:cxn modelId="{C01C95C3-F003-7844-A21F-448C28C4CBD3}" type="presParOf" srcId="{67593DDE-7B1D-DA46-AFE5-AD9E0BC8CA32}" destId="{9EF5B955-612B-4748-8451-26596672FF4B}" srcOrd="1" destOrd="0" presId="urn:microsoft.com/office/officeart/2005/8/layout/vList5"/>
    <dgm:cxn modelId="{97CDC14B-9144-694B-BAED-ECAFD7597F88}" type="presParOf" srcId="{A43382BD-E4FC-3942-8B7F-D16877A38424}" destId="{4F97090C-0A16-D246-92FE-DD6C1426B3D8}" srcOrd="3" destOrd="0" presId="urn:microsoft.com/office/officeart/2005/8/layout/vList5"/>
    <dgm:cxn modelId="{D9480098-BAFA-2C4D-9EDD-425B7E5DA4BD}" type="presParOf" srcId="{A43382BD-E4FC-3942-8B7F-D16877A38424}" destId="{42873EAE-CF48-8A42-B3D7-9A7ABE7BD318}" srcOrd="4" destOrd="0" presId="urn:microsoft.com/office/officeart/2005/8/layout/vList5"/>
    <dgm:cxn modelId="{62D7ACC9-F31E-4E45-B4E9-7BB430380F25}" type="presParOf" srcId="{42873EAE-CF48-8A42-B3D7-9A7ABE7BD318}" destId="{114EB404-A4FD-9045-B3D2-ADDB7D9A2568}" srcOrd="0" destOrd="0" presId="urn:microsoft.com/office/officeart/2005/8/layout/vList5"/>
    <dgm:cxn modelId="{D61BDD38-8B4E-5248-A2F4-CE4C30682A25}" type="presParOf" srcId="{42873EAE-CF48-8A42-B3D7-9A7ABE7BD318}" destId="{9F826838-860B-F342-87C5-73C682B829DD}" srcOrd="1" destOrd="0" presId="urn:microsoft.com/office/officeart/2005/8/layout/vList5"/>
    <dgm:cxn modelId="{69B6BFF7-F8CA-3546-978C-0BF57E1B226F}" type="presParOf" srcId="{A43382BD-E4FC-3942-8B7F-D16877A38424}" destId="{89CD8ABF-A33E-FC40-B7C1-70AEC997913D}" srcOrd="5" destOrd="0" presId="urn:microsoft.com/office/officeart/2005/8/layout/vList5"/>
    <dgm:cxn modelId="{3449F2D8-F67A-584C-9F07-EF957D620D41}" type="presParOf" srcId="{A43382BD-E4FC-3942-8B7F-D16877A38424}" destId="{54C8428D-2476-8A41-A3CD-1886ADC4FE08}" srcOrd="6" destOrd="0" presId="urn:microsoft.com/office/officeart/2005/8/layout/vList5"/>
    <dgm:cxn modelId="{7CC922E3-ACBA-2945-86CF-8E225A17E6E8}" type="presParOf" srcId="{54C8428D-2476-8A41-A3CD-1886ADC4FE08}" destId="{38CADEA4-3BC6-9A47-9971-4CBCD6296709}" srcOrd="0" destOrd="0" presId="urn:microsoft.com/office/officeart/2005/8/layout/vList5"/>
    <dgm:cxn modelId="{4764D121-6F6B-7F4B-B363-611F02190F0D}" type="presParOf" srcId="{54C8428D-2476-8A41-A3CD-1886ADC4FE08}" destId="{4630A781-989A-A346-ACB3-1B1D95DAB520}" srcOrd="1" destOrd="0" presId="urn:microsoft.com/office/officeart/2005/8/layout/vList5"/>
    <dgm:cxn modelId="{9093852C-0879-E34A-941B-B821BE3F92E0}" type="presParOf" srcId="{A43382BD-E4FC-3942-8B7F-D16877A38424}" destId="{0E8B0A66-ECB2-E246-A125-7BBB0B7AE4D4}" srcOrd="7" destOrd="0" presId="urn:microsoft.com/office/officeart/2005/8/layout/vList5"/>
    <dgm:cxn modelId="{F36B181F-B41F-0040-A2F9-37C286A471F7}" type="presParOf" srcId="{A43382BD-E4FC-3942-8B7F-D16877A38424}" destId="{A5778DD2-CCEA-5340-8B2C-217FC2821F93}" srcOrd="8" destOrd="0" presId="urn:microsoft.com/office/officeart/2005/8/layout/vList5"/>
    <dgm:cxn modelId="{88402DFF-4ABA-554A-9D8F-148264333353}" type="presParOf" srcId="{A5778DD2-CCEA-5340-8B2C-217FC2821F93}" destId="{CD0D7744-6F3A-5C4E-AB25-4A1D6EED5D22}" srcOrd="0" destOrd="0" presId="urn:microsoft.com/office/officeart/2005/8/layout/vList5"/>
    <dgm:cxn modelId="{8C4331F0-260C-CF45-8684-F213EB69E051}" type="presParOf" srcId="{A5778DD2-CCEA-5340-8B2C-217FC2821F93}" destId="{556CB2D7-12E5-234B-8084-2D08014AAC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0255C-489E-D84F-B909-DEBB6F9984F4}">
      <dsp:nvSpPr>
        <dsp:cNvPr id="0" name=""/>
        <dsp:cNvSpPr/>
      </dsp:nvSpPr>
      <dsp:spPr>
        <a:xfrm>
          <a:off x="0" y="147"/>
          <a:ext cx="8007858" cy="10782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federation of Iowa charities allow donations through </a:t>
          </a:r>
          <a:r>
            <a:rPr lang="en-US" sz="2400" kern="1200" noProof="0" dirty="0"/>
            <a:t>workplace</a:t>
          </a:r>
          <a:r>
            <a:rPr lang="en-US" sz="2400" kern="1200" dirty="0"/>
            <a:t> contributions</a:t>
          </a:r>
        </a:p>
      </dsp:txBody>
      <dsp:txXfrm>
        <a:off x="52637" y="52784"/>
        <a:ext cx="7902584" cy="972996"/>
      </dsp:txXfrm>
    </dsp:sp>
    <dsp:sp modelId="{FD0D93E6-0B86-3540-84DC-F62A083C55F9}">
      <dsp:nvSpPr>
        <dsp:cNvPr id="0" name=""/>
        <dsp:cNvSpPr/>
      </dsp:nvSpPr>
      <dsp:spPr>
        <a:xfrm>
          <a:off x="0" y="1090188"/>
          <a:ext cx="8007858" cy="107827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501(c)3 non-profit organization, contributions are tax deductible</a:t>
          </a:r>
        </a:p>
      </dsp:txBody>
      <dsp:txXfrm>
        <a:off x="52637" y="1142825"/>
        <a:ext cx="7902584" cy="972996"/>
      </dsp:txXfrm>
    </dsp:sp>
    <dsp:sp modelId="{75CD8A44-BAB2-934D-BF10-EE1D14AEFAC4}">
      <dsp:nvSpPr>
        <dsp:cNvPr id="0" name=""/>
        <dsp:cNvSpPr/>
      </dsp:nvSpPr>
      <dsp:spPr>
        <a:xfrm>
          <a:off x="0" y="2180230"/>
          <a:ext cx="8007858" cy="107827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IS raised funds through direct donations and workplace giving since 1992</a:t>
          </a:r>
        </a:p>
      </dsp:txBody>
      <dsp:txXfrm>
        <a:off x="52637" y="2232867"/>
        <a:ext cx="7902584" cy="972996"/>
      </dsp:txXfrm>
    </dsp:sp>
    <dsp:sp modelId="{ECE53E61-6EBB-AB4D-BF55-22B255C43909}">
      <dsp:nvSpPr>
        <dsp:cNvPr id="0" name=""/>
        <dsp:cNvSpPr/>
      </dsp:nvSpPr>
      <dsp:spPr>
        <a:xfrm>
          <a:off x="0" y="3270271"/>
          <a:ext cx="8007858" cy="107827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Member organizations benefit Iowa communities through education, advocacy and direct services</a:t>
          </a:r>
        </a:p>
      </dsp:txBody>
      <dsp:txXfrm>
        <a:off x="52637" y="3322908"/>
        <a:ext cx="7902584" cy="972996"/>
      </dsp:txXfrm>
    </dsp:sp>
    <dsp:sp modelId="{9CE18727-4102-9144-9849-15C7014066A1}">
      <dsp:nvSpPr>
        <dsp:cNvPr id="0" name=""/>
        <dsp:cNvSpPr/>
      </dsp:nvSpPr>
      <dsp:spPr>
        <a:xfrm>
          <a:off x="0" y="4360460"/>
          <a:ext cx="8007858" cy="10782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member of Community Shares USA, which </a:t>
          </a:r>
          <a:r>
            <a:rPr lang="en-US" sz="2400" b="0" i="0" kern="1200" dirty="0"/>
            <a:t>is a collaboration of organizations committed to achieving fairness and opportunity for all.</a:t>
          </a:r>
          <a:r>
            <a:rPr lang="en-US" sz="2400" kern="1200" dirty="0"/>
            <a:t> </a:t>
          </a:r>
        </a:p>
      </dsp:txBody>
      <dsp:txXfrm>
        <a:off x="52637" y="4413097"/>
        <a:ext cx="7902584" cy="972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07CEF-AA64-0640-B199-A91783136F08}">
      <dsp:nvSpPr>
        <dsp:cNvPr id="0" name=""/>
        <dsp:cNvSpPr/>
      </dsp:nvSpPr>
      <dsp:spPr>
        <a:xfrm>
          <a:off x="0" y="289279"/>
          <a:ext cx="6755130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4273" tIns="291592" rIns="52427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Donors may select specific IS members organization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All designated donations are honored, including those to non-IS members</a:t>
          </a:r>
        </a:p>
      </dsp:txBody>
      <dsp:txXfrm>
        <a:off x="0" y="289279"/>
        <a:ext cx="6755130" cy="1323000"/>
      </dsp:txXfrm>
    </dsp:sp>
    <dsp:sp modelId="{6908DA3C-8F03-F244-AB1B-0837AD42D30F}">
      <dsp:nvSpPr>
        <dsp:cNvPr id="0" name=""/>
        <dsp:cNvSpPr/>
      </dsp:nvSpPr>
      <dsp:spPr>
        <a:xfrm>
          <a:off x="385917" y="2914"/>
          <a:ext cx="4728591" cy="41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729" tIns="0" rIns="17872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CHOICE</a:t>
          </a:r>
          <a:r>
            <a:rPr lang="en-US" sz="2400" kern="1200" dirty="0"/>
            <a:t>	</a:t>
          </a:r>
        </a:p>
      </dsp:txBody>
      <dsp:txXfrm>
        <a:off x="406092" y="23089"/>
        <a:ext cx="4688241" cy="372930"/>
      </dsp:txXfrm>
    </dsp:sp>
    <dsp:sp modelId="{7AD06ADA-36CF-7E4B-BD95-47F1F4C49072}">
      <dsp:nvSpPr>
        <dsp:cNvPr id="0" name=""/>
        <dsp:cNvSpPr/>
      </dsp:nvSpPr>
      <dsp:spPr>
        <a:xfrm>
          <a:off x="0" y="1894520"/>
          <a:ext cx="6755130" cy="1278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4273" tIns="291592" rIns="52427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Donations that are not designated to specific organization are divided among all IS full-member organizations</a:t>
          </a:r>
        </a:p>
      </dsp:txBody>
      <dsp:txXfrm>
        <a:off x="0" y="1894520"/>
        <a:ext cx="6755130" cy="1278900"/>
      </dsp:txXfrm>
    </dsp:sp>
    <dsp:sp modelId="{96D3C40A-7848-F94B-B6A6-8D0F715F414F}">
      <dsp:nvSpPr>
        <dsp:cNvPr id="0" name=""/>
        <dsp:cNvSpPr/>
      </dsp:nvSpPr>
      <dsp:spPr>
        <a:xfrm>
          <a:off x="337756" y="1687880"/>
          <a:ext cx="4728591" cy="41328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729" tIns="0" rIns="17872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FAIRNESS</a:t>
          </a:r>
          <a:endParaRPr lang="en-US" sz="2400" kern="1200" dirty="0"/>
        </a:p>
      </dsp:txBody>
      <dsp:txXfrm>
        <a:off x="357931" y="1708055"/>
        <a:ext cx="4688241" cy="372930"/>
      </dsp:txXfrm>
    </dsp:sp>
    <dsp:sp modelId="{DFCE6673-5EBA-EB4E-9C13-66B299462E8E}">
      <dsp:nvSpPr>
        <dsp:cNvPr id="0" name=""/>
        <dsp:cNvSpPr/>
      </dsp:nvSpPr>
      <dsp:spPr>
        <a:xfrm>
          <a:off x="0" y="3455660"/>
          <a:ext cx="675513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4273" tIns="291592" rIns="52427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Low administrative cost, majority of the donation goes to the chosen charities</a:t>
          </a:r>
        </a:p>
      </dsp:txBody>
      <dsp:txXfrm>
        <a:off x="0" y="3455660"/>
        <a:ext cx="6755130" cy="992250"/>
      </dsp:txXfrm>
    </dsp:sp>
    <dsp:sp modelId="{B13ADA82-D9A2-0041-B1A4-71A6479924C4}">
      <dsp:nvSpPr>
        <dsp:cNvPr id="0" name=""/>
        <dsp:cNvSpPr/>
      </dsp:nvSpPr>
      <dsp:spPr>
        <a:xfrm>
          <a:off x="325813" y="3270357"/>
          <a:ext cx="4728591" cy="41328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729" tIns="0" rIns="17872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EFFECTIVENESS</a:t>
          </a:r>
          <a:endParaRPr lang="en-US" sz="2400" kern="1200" dirty="0"/>
        </a:p>
      </dsp:txBody>
      <dsp:txXfrm>
        <a:off x="345988" y="3290532"/>
        <a:ext cx="4688241" cy="372930"/>
      </dsp:txXfrm>
    </dsp:sp>
    <dsp:sp modelId="{813FF3FB-EAED-8C44-842A-459E235C8506}">
      <dsp:nvSpPr>
        <dsp:cNvPr id="0" name=""/>
        <dsp:cNvSpPr/>
      </dsp:nvSpPr>
      <dsp:spPr>
        <a:xfrm>
          <a:off x="0" y="4730150"/>
          <a:ext cx="675513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4273" tIns="291592" rIns="52427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IS Board is made of one representative from each full-member organization</a:t>
          </a:r>
        </a:p>
      </dsp:txBody>
      <dsp:txXfrm>
        <a:off x="0" y="4730150"/>
        <a:ext cx="6755130" cy="992250"/>
      </dsp:txXfrm>
    </dsp:sp>
    <dsp:sp modelId="{7506E835-25B8-2044-9C1C-18062BA2D66D}">
      <dsp:nvSpPr>
        <dsp:cNvPr id="0" name=""/>
        <dsp:cNvSpPr/>
      </dsp:nvSpPr>
      <dsp:spPr>
        <a:xfrm>
          <a:off x="337756" y="4523510"/>
          <a:ext cx="4728591" cy="4132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729" tIns="0" rIns="17872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LOCAL CONTROL</a:t>
          </a:r>
        </a:p>
      </dsp:txBody>
      <dsp:txXfrm>
        <a:off x="357931" y="4543685"/>
        <a:ext cx="4688241" cy="372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D0AEA-8670-CB4E-968F-2438C2CD7168}">
      <dsp:nvSpPr>
        <dsp:cNvPr id="0" name=""/>
        <dsp:cNvSpPr/>
      </dsp:nvSpPr>
      <dsp:spPr>
        <a:xfrm>
          <a:off x="0" y="0"/>
          <a:ext cx="8097012" cy="838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Office in Iowa City – Old Brick</a:t>
          </a:r>
        </a:p>
      </dsp:txBody>
      <dsp:txXfrm>
        <a:off x="24568" y="24568"/>
        <a:ext cx="7093713" cy="789688"/>
      </dsp:txXfrm>
    </dsp:sp>
    <dsp:sp modelId="{04021CFA-ED99-7043-A610-32FDDDB3E092}">
      <dsp:nvSpPr>
        <dsp:cNvPr id="0" name=""/>
        <dsp:cNvSpPr/>
      </dsp:nvSpPr>
      <dsp:spPr>
        <a:xfrm>
          <a:off x="604647" y="955327"/>
          <a:ext cx="8097012" cy="838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One employee - a half-time program manager</a:t>
          </a:r>
        </a:p>
      </dsp:txBody>
      <dsp:txXfrm>
        <a:off x="629215" y="979895"/>
        <a:ext cx="6897993" cy="789688"/>
      </dsp:txXfrm>
    </dsp:sp>
    <dsp:sp modelId="{689227EA-D224-8C41-BD84-9AF455E7FEE7}">
      <dsp:nvSpPr>
        <dsp:cNvPr id="0" name=""/>
        <dsp:cNvSpPr/>
      </dsp:nvSpPr>
      <dsp:spPr>
        <a:xfrm>
          <a:off x="1209293" y="1910655"/>
          <a:ext cx="8097012" cy="838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Board of Directors are representatives from all IS full member organizations</a:t>
          </a:r>
        </a:p>
      </dsp:txBody>
      <dsp:txXfrm>
        <a:off x="1233861" y="1935223"/>
        <a:ext cx="6897993" cy="789688"/>
      </dsp:txXfrm>
    </dsp:sp>
    <dsp:sp modelId="{1A8724C6-055E-F24E-BE04-A20DFA8D00C1}">
      <dsp:nvSpPr>
        <dsp:cNvPr id="0" name=""/>
        <dsp:cNvSpPr/>
      </dsp:nvSpPr>
      <dsp:spPr>
        <a:xfrm>
          <a:off x="1813940" y="2865983"/>
          <a:ext cx="8097012" cy="838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Central Iowa Committee</a:t>
          </a:r>
        </a:p>
      </dsp:txBody>
      <dsp:txXfrm>
        <a:off x="1838508" y="2890551"/>
        <a:ext cx="6897993" cy="789688"/>
      </dsp:txXfrm>
    </dsp:sp>
    <dsp:sp modelId="{950702DD-A666-FB47-84EA-1234F41DD8B1}">
      <dsp:nvSpPr>
        <dsp:cNvPr id="0" name=""/>
        <dsp:cNvSpPr/>
      </dsp:nvSpPr>
      <dsp:spPr>
        <a:xfrm>
          <a:off x="2418587" y="3821310"/>
          <a:ext cx="8097012" cy="838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Eastern Iowa Committee</a:t>
          </a:r>
        </a:p>
      </dsp:txBody>
      <dsp:txXfrm>
        <a:off x="2443155" y="3845878"/>
        <a:ext cx="6897993" cy="789688"/>
      </dsp:txXfrm>
    </dsp:sp>
    <dsp:sp modelId="{7F8DE552-57C4-7A47-8799-096E76C01ABE}">
      <dsp:nvSpPr>
        <dsp:cNvPr id="0" name=""/>
        <dsp:cNvSpPr/>
      </dsp:nvSpPr>
      <dsp:spPr>
        <a:xfrm>
          <a:off x="7551776" y="612807"/>
          <a:ext cx="545235" cy="545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674454" y="612807"/>
        <a:ext cx="299879" cy="410289"/>
      </dsp:txXfrm>
    </dsp:sp>
    <dsp:sp modelId="{6FFE60A7-8201-9C4D-B777-BBD350440546}">
      <dsp:nvSpPr>
        <dsp:cNvPr id="0" name=""/>
        <dsp:cNvSpPr/>
      </dsp:nvSpPr>
      <dsp:spPr>
        <a:xfrm>
          <a:off x="8156423" y="1568135"/>
          <a:ext cx="545235" cy="545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279101" y="1568135"/>
        <a:ext cx="299879" cy="410289"/>
      </dsp:txXfrm>
    </dsp:sp>
    <dsp:sp modelId="{6BB9EC7A-53A2-544D-8D5C-63B5970086F5}">
      <dsp:nvSpPr>
        <dsp:cNvPr id="0" name=""/>
        <dsp:cNvSpPr/>
      </dsp:nvSpPr>
      <dsp:spPr>
        <a:xfrm>
          <a:off x="8761070" y="2509482"/>
          <a:ext cx="545235" cy="545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883748" y="2509482"/>
        <a:ext cx="299879" cy="410289"/>
      </dsp:txXfrm>
    </dsp:sp>
    <dsp:sp modelId="{75A1F94A-2B19-FA4F-AE75-BEE1BB6988FA}">
      <dsp:nvSpPr>
        <dsp:cNvPr id="0" name=""/>
        <dsp:cNvSpPr/>
      </dsp:nvSpPr>
      <dsp:spPr>
        <a:xfrm>
          <a:off x="9365717" y="3474130"/>
          <a:ext cx="545235" cy="545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488395" y="3474130"/>
        <a:ext cx="299879" cy="4102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DE331-2C41-644C-9D60-8415645D4D88}">
      <dsp:nvSpPr>
        <dsp:cNvPr id="0" name=""/>
        <dsp:cNvSpPr/>
      </dsp:nvSpPr>
      <dsp:spPr>
        <a:xfrm rot="5400000">
          <a:off x="4133955" y="-1671100"/>
          <a:ext cx="698712" cy="42195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/>
            <a:t>Acts in the name of the Board of Directors</a:t>
          </a:r>
        </a:p>
      </dsp:txBody>
      <dsp:txXfrm rot="-5400000">
        <a:off x="2373518" y="123445"/>
        <a:ext cx="4185479" cy="630496"/>
      </dsp:txXfrm>
    </dsp:sp>
    <dsp:sp modelId="{3B025CED-C0B9-AF44-AFC5-3005B7960A3D}">
      <dsp:nvSpPr>
        <dsp:cNvPr id="0" name=""/>
        <dsp:cNvSpPr/>
      </dsp:nvSpPr>
      <dsp:spPr>
        <a:xfrm>
          <a:off x="0" y="1997"/>
          <a:ext cx="2373518" cy="873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Executive Committee</a:t>
          </a:r>
        </a:p>
      </dsp:txBody>
      <dsp:txXfrm>
        <a:off x="42635" y="44632"/>
        <a:ext cx="2288248" cy="788120"/>
      </dsp:txXfrm>
    </dsp:sp>
    <dsp:sp modelId="{9EF5B955-612B-4748-8451-26596672FF4B}">
      <dsp:nvSpPr>
        <dsp:cNvPr id="0" name=""/>
        <dsp:cNvSpPr/>
      </dsp:nvSpPr>
      <dsp:spPr>
        <a:xfrm rot="5400000">
          <a:off x="4133955" y="-754040"/>
          <a:ext cx="698712" cy="42195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/>
            <a:t>Plans, coordinates and implements the annual campaign</a:t>
          </a:r>
        </a:p>
      </dsp:txBody>
      <dsp:txXfrm rot="-5400000">
        <a:off x="2373518" y="1040505"/>
        <a:ext cx="4185479" cy="630496"/>
      </dsp:txXfrm>
    </dsp:sp>
    <dsp:sp modelId="{C27D7D1A-9687-6242-BB21-F20225D4D307}">
      <dsp:nvSpPr>
        <dsp:cNvPr id="0" name=""/>
        <dsp:cNvSpPr/>
      </dsp:nvSpPr>
      <dsp:spPr>
        <a:xfrm>
          <a:off x="0" y="919057"/>
          <a:ext cx="2373518" cy="873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Campaign Committee</a:t>
          </a:r>
        </a:p>
      </dsp:txBody>
      <dsp:txXfrm>
        <a:off x="42635" y="961692"/>
        <a:ext cx="2288248" cy="788120"/>
      </dsp:txXfrm>
    </dsp:sp>
    <dsp:sp modelId="{9F826838-860B-F342-87C5-73C682B829DD}">
      <dsp:nvSpPr>
        <dsp:cNvPr id="0" name=""/>
        <dsp:cNvSpPr/>
      </dsp:nvSpPr>
      <dsp:spPr>
        <a:xfrm rot="5400000">
          <a:off x="4133955" y="163019"/>
          <a:ext cx="698712" cy="42195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/>
            <a:t>Recruits new workplace employer to participate in payroll deduction to IS</a:t>
          </a:r>
        </a:p>
      </dsp:txBody>
      <dsp:txXfrm rot="-5400000">
        <a:off x="2373518" y="1957564"/>
        <a:ext cx="4185479" cy="630496"/>
      </dsp:txXfrm>
    </dsp:sp>
    <dsp:sp modelId="{114EB404-A4FD-9045-B3D2-ADDB7D9A2568}">
      <dsp:nvSpPr>
        <dsp:cNvPr id="0" name=""/>
        <dsp:cNvSpPr/>
      </dsp:nvSpPr>
      <dsp:spPr>
        <a:xfrm>
          <a:off x="0" y="1836118"/>
          <a:ext cx="2373518" cy="873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Access Committee </a:t>
          </a:r>
        </a:p>
      </dsp:txBody>
      <dsp:txXfrm>
        <a:off x="42635" y="1878753"/>
        <a:ext cx="2288248" cy="788120"/>
      </dsp:txXfrm>
    </dsp:sp>
    <dsp:sp modelId="{4630A781-989A-A346-ACB3-1B1D95DAB520}">
      <dsp:nvSpPr>
        <dsp:cNvPr id="0" name=""/>
        <dsp:cNvSpPr/>
      </dsp:nvSpPr>
      <dsp:spPr>
        <a:xfrm rot="5400000">
          <a:off x="4133955" y="1080079"/>
          <a:ext cx="698712" cy="42195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/>
            <a:t>Evaluates member process, recommends and screen potential new members</a:t>
          </a:r>
        </a:p>
      </dsp:txBody>
      <dsp:txXfrm rot="-5400000">
        <a:off x="2373518" y="2874624"/>
        <a:ext cx="4185479" cy="630496"/>
      </dsp:txXfrm>
    </dsp:sp>
    <dsp:sp modelId="{38CADEA4-3BC6-9A47-9971-4CBCD6296709}">
      <dsp:nvSpPr>
        <dsp:cNvPr id="0" name=""/>
        <dsp:cNvSpPr/>
      </dsp:nvSpPr>
      <dsp:spPr>
        <a:xfrm>
          <a:off x="0" y="2753178"/>
          <a:ext cx="2373518" cy="873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Membership Committee </a:t>
          </a:r>
        </a:p>
      </dsp:txBody>
      <dsp:txXfrm>
        <a:off x="42635" y="2795813"/>
        <a:ext cx="2288248" cy="788120"/>
      </dsp:txXfrm>
    </dsp:sp>
    <dsp:sp modelId="{556CB2D7-12E5-234B-8084-2D08014AACC0}">
      <dsp:nvSpPr>
        <dsp:cNvPr id="0" name=""/>
        <dsp:cNvSpPr/>
      </dsp:nvSpPr>
      <dsp:spPr>
        <a:xfrm rot="5400000">
          <a:off x="4133955" y="1997140"/>
          <a:ext cx="698712" cy="42195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kern="1200" dirty="0"/>
            <a:t>Oversees all financial matters</a:t>
          </a:r>
        </a:p>
      </dsp:txBody>
      <dsp:txXfrm rot="-5400000">
        <a:off x="2373518" y="3791685"/>
        <a:ext cx="4185479" cy="630496"/>
      </dsp:txXfrm>
    </dsp:sp>
    <dsp:sp modelId="{CD0D7744-6F3A-5C4E-AB25-4A1D6EED5D22}">
      <dsp:nvSpPr>
        <dsp:cNvPr id="0" name=""/>
        <dsp:cNvSpPr/>
      </dsp:nvSpPr>
      <dsp:spPr>
        <a:xfrm>
          <a:off x="0" y="3670238"/>
          <a:ext cx="2373518" cy="873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Finance Committee </a:t>
          </a:r>
        </a:p>
      </dsp:txBody>
      <dsp:txXfrm>
        <a:off x="42635" y="3712873"/>
        <a:ext cx="2288248" cy="788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2CD6-996D-9E41-8D58-CFF348A2B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15722-C7D4-8444-A31A-8CA6ACBFE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385C2-2FB8-7E43-B170-63944F59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33436-005D-5847-B772-F914BDB4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57309-0FB7-F84F-936E-D4C488537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0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4CB7-94FB-0C47-A4D8-AD7920267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99D00-399D-344E-AB6B-5714A4620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55A9F-B464-4D44-82FD-52944A7C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AE71B-F9E8-EB49-A2D3-9F8A3933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2815C-CEC0-4440-87A4-9ACC4176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5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CB45A8-155E-4A4A-BA99-01BF7DA17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CCB28-FB44-4B42-A4E5-53EDBDF16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409F6-C459-054E-8D59-D25DC844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AA140-58FC-0D4F-B62C-066F0F76D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833E4-E46B-2C44-AD35-930F0D0A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6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7A46-6E09-A74C-8930-C1FAE1F18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6AF6-0099-8847-940B-CC9E305B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B0B4F-95F0-4540-B3B7-A07AE78F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5845-DAB6-654E-B55E-7D3FB451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F61B9-698F-9849-BF6B-C4F87724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8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5B07-3085-804A-966B-F01509E2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3C32E-B092-5B46-976F-A42EA94C6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FF1E6-E985-4D42-9D76-F870F663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DB3A-2BFB-DC42-97D2-FA22BA56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7D4AB-E606-EF45-9171-CACDC151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1752-8F91-4447-A351-0E4E7670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16EA3-A116-104D-8329-31707130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14ABC-4887-1A48-8045-40E8FB827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AB6C1-77CD-1247-93DA-81423025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5256D-8A3D-E047-AB82-B0C260EA6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8F59F-76EB-E04C-A9A1-D643D595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7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00C0-37CF-D442-8E43-01FD4A35A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CDB8C-0833-264D-821B-8A27BD4E3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E3756-0190-B742-BE7E-CC451F660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D67349-03B7-3145-B884-EE69C6907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FF756-83A7-1649-B4B5-2BAF770A4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589E9-59FB-534C-886B-CB5C69A9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52F99-A9DA-6D45-8B42-41D3743D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879A1-CFCF-F64F-AE60-ACC5299F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3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EDDFF-A0BE-0B4E-B998-025E78A0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8880F-3544-3348-806F-E9574DB9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7D2DB-A0F3-BF47-BA83-1B81C287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BF09D9-CF82-4D41-B341-AC09479F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9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CD556-33C3-D445-8F0A-409764DF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3D02CD-619A-A149-ACF0-A50F2A9D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080E7-C192-FE49-816B-7EE9742B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0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67B0-8699-1348-B013-E0B84FD0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12965-36F8-9E48-AB37-BB86D8F6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D2D0-0C92-9A4F-93CE-C65A69825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09CD1-D035-CA4C-BE9C-87EA3759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530D5-D64B-A945-AC38-875281CC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49447-9D21-2742-A9DF-6EB74A75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0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425D7-7E16-C544-A8D5-FFD88899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6ADA8-1AAE-9D41-A3C9-E3B9F35DD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04E61-E506-7D4F-AF26-4885C393F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60253-D4F5-C147-9FD8-F96B0204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97F2-8E95-CC45-B4BA-310FE701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60EEF-7D4B-E040-9A30-A794235A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4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996100-FF0C-2642-BB1D-687E8ED5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FB911-CDBD-E84A-9C0F-16F5826EA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000A9-4594-654B-8A2B-4F1EE7518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078DB-6B5B-4449-976D-B8FA8225C170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4FE78-9EE6-5B42-8014-2938BEDCA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C0EFA-91B2-C744-B012-83A628EE1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2F01A-EDC4-7946-A871-943990CBC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3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owashares.org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acebook.com/Iowa-Shares-16106863058219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ledgeonline.org/_iowasharesonline/" TargetMode="External"/><Relationship Id="rId2" Type="http://schemas.openxmlformats.org/officeDocument/2006/relationships/hyperlink" Target="https://www.iowashare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sv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12A69B-D26E-6A49-A682-70FC4228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859" y="578971"/>
            <a:ext cx="4786895" cy="3500118"/>
          </a:xfrm>
          <a:noFill/>
        </p:spPr>
        <p:txBody>
          <a:bodyPr>
            <a:normAutofit/>
          </a:bodyPr>
          <a:lstStyle/>
          <a:p>
            <a:pPr algn="l"/>
            <a:r>
              <a:rPr lang="en-US" b="1"/>
              <a:t>Iowa Shares</a:t>
            </a:r>
          </a:p>
        </p:txBody>
      </p:sp>
      <p:cxnSp>
        <p:nvCxnSpPr>
          <p:cNvPr id="94" name="Straight Connector 69">
            <a:extLst>
              <a:ext uri="{FF2B5EF4-FFF2-40B4-BE49-F238E27FC236}">
                <a16:creationId xmlns:a16="http://schemas.microsoft.com/office/drawing/2014/main" id="{AA5883C9-BA48-49E5-B31B-4FD696D15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0250" y="4425696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71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4416" y="0"/>
            <a:ext cx="610758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1163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3D0282-EBC4-3842-A13B-59753BC6F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361" y="960109"/>
            <a:ext cx="3524777" cy="4937760"/>
          </a:xfrm>
          <a:prstGeom prst="rect">
            <a:avLst/>
          </a:prstGeom>
          <a:effectLst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C3D32C-1687-6E4C-826D-1050D288BFD7}"/>
              </a:ext>
            </a:extLst>
          </p:cNvPr>
          <p:cNvSpPr txBox="1"/>
          <p:nvPr/>
        </p:nvSpPr>
        <p:spPr>
          <a:xfrm>
            <a:off x="516367" y="4528970"/>
            <a:ext cx="537882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3"/>
              </a:rPr>
              <a:t>https://www.iowashares.org/</a:t>
            </a:r>
            <a:endParaRPr lang="en-US" sz="1600" dirty="0"/>
          </a:p>
          <a:p>
            <a:r>
              <a:rPr lang="en-US" sz="1600" dirty="0">
                <a:hlinkClick r:id="rId4"/>
              </a:rPr>
              <a:t>https://www.facebook.com/Iowa-Shares-161068630582190</a:t>
            </a:r>
            <a:r>
              <a:rPr lang="en-US" dirty="0">
                <a:hlinkClick r:id="rId4"/>
              </a:rPr>
              <a:t>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35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9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D1D569-233F-0945-9FC4-6FBA2AC4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15" y="711350"/>
            <a:ext cx="3338035" cy="136619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</a:rPr>
              <a:t>Administrative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FB76-699F-644E-B183-37E44524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106" y="2077542"/>
            <a:ext cx="3200451" cy="3651981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FEFFFF"/>
                </a:solidFill>
              </a:rPr>
              <a:t>Sources</a:t>
            </a:r>
          </a:p>
          <a:p>
            <a:r>
              <a:rPr lang="en-US" sz="2400" dirty="0">
                <a:solidFill>
                  <a:srgbClr val="FEFFFF"/>
                </a:solidFill>
              </a:rPr>
              <a:t>Campaign donations - 15% for member organizations and 20% for non-IS member organizations </a:t>
            </a:r>
          </a:p>
          <a:p>
            <a:r>
              <a:rPr lang="en-US" sz="2400" dirty="0">
                <a:solidFill>
                  <a:srgbClr val="FEFFFF"/>
                </a:solidFill>
              </a:rPr>
              <a:t>Fundraising event throughout the year</a:t>
            </a:r>
          </a:p>
          <a:p>
            <a:r>
              <a:rPr lang="en-US" sz="2400" dirty="0">
                <a:solidFill>
                  <a:srgbClr val="FEFFFF"/>
                </a:solidFill>
              </a:rPr>
              <a:t>Donation received during non-campaign season</a:t>
            </a:r>
          </a:p>
          <a:p>
            <a:pPr marL="457200" lvl="1" indent="0">
              <a:buNone/>
            </a:pPr>
            <a:endParaRPr lang="en-US" sz="1100" dirty="0">
              <a:solidFill>
                <a:srgbClr val="FEFFFF"/>
              </a:solidFill>
            </a:endParaRPr>
          </a:p>
          <a:p>
            <a:pPr marL="0" indent="0">
              <a:buNone/>
            </a:pPr>
            <a:endParaRPr lang="en-US" sz="1100" dirty="0">
              <a:solidFill>
                <a:srgbClr val="FEFFFF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AF3E1B-3EA8-6643-AFE6-0D6F29EB8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291662"/>
              </p:ext>
            </p:extLst>
          </p:nvPr>
        </p:nvGraphicFramePr>
        <p:xfrm>
          <a:off x="6057900" y="1676620"/>
          <a:ext cx="5102543" cy="265521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13819">
                  <a:extLst>
                    <a:ext uri="{9D8B030D-6E8A-4147-A177-3AD203B41FA5}">
                      <a16:colId xmlns:a16="http://schemas.microsoft.com/office/drawing/2014/main" val="649331125"/>
                    </a:ext>
                  </a:extLst>
                </a:gridCol>
                <a:gridCol w="3288724">
                  <a:extLst>
                    <a:ext uri="{9D8B030D-6E8A-4147-A177-3AD203B41FA5}">
                      <a16:colId xmlns:a16="http://schemas.microsoft.com/office/drawing/2014/main" val="1095993508"/>
                    </a:ext>
                  </a:extLst>
                </a:gridCol>
              </a:tblGrid>
              <a:tr h="66522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b="0" dirty="0">
                          <a:solidFill>
                            <a:schemeClr val="tx1"/>
                          </a:solidFill>
                        </a:rPr>
                        <a:t>Rent</a:t>
                      </a:r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b="0" dirty="0">
                          <a:solidFill>
                            <a:schemeClr val="tx1"/>
                          </a:solidFill>
                        </a:rPr>
                        <a:t>Salary</a:t>
                      </a:r>
                    </a:p>
                  </a:txBody>
                  <a:tcPr marL="125730" marR="125730" marT="62865" marB="62865"/>
                </a:tc>
                <a:extLst>
                  <a:ext uri="{0D108BD9-81ED-4DB2-BD59-A6C34878D82A}">
                    <a16:rowId xmlns:a16="http://schemas.microsoft.com/office/drawing/2014/main" val="2529134014"/>
                  </a:ext>
                </a:extLst>
              </a:tr>
              <a:tr h="65953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</a:rPr>
                        <a:t>Utilities</a:t>
                      </a:r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</a:rPr>
                        <a:t>Office Expenses</a:t>
                      </a:r>
                    </a:p>
                  </a:txBody>
                  <a:tcPr marL="125730" marR="125730" marT="62865" marB="62865"/>
                </a:tc>
                <a:extLst>
                  <a:ext uri="{0D108BD9-81ED-4DB2-BD59-A6C34878D82A}">
                    <a16:rowId xmlns:a16="http://schemas.microsoft.com/office/drawing/2014/main" val="732314345"/>
                  </a:ext>
                </a:extLst>
              </a:tr>
              <a:tr h="66522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</a:rPr>
                        <a:t>IT</a:t>
                      </a:r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</a:rPr>
                        <a:t>Accounting</a:t>
                      </a:r>
                    </a:p>
                  </a:txBody>
                  <a:tcPr marL="125730" marR="125730" marT="62865" marB="62865"/>
                </a:tc>
                <a:extLst>
                  <a:ext uri="{0D108BD9-81ED-4DB2-BD59-A6C34878D82A}">
                    <a16:rowId xmlns:a16="http://schemas.microsoft.com/office/drawing/2014/main" val="1771195295"/>
                  </a:ext>
                </a:extLst>
              </a:tr>
              <a:tr h="6652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3300">
                          <a:solidFill>
                            <a:schemeClr val="tx1"/>
                          </a:solidFill>
                        </a:rPr>
                        <a:t>Legal</a:t>
                      </a:r>
                    </a:p>
                  </a:txBody>
                  <a:tcPr marL="125730" marR="125730" marT="62865" marB="6286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</a:rPr>
                        <a:t>Fundraising</a:t>
                      </a:r>
                    </a:p>
                  </a:txBody>
                  <a:tcPr marL="125730" marR="125730" marT="62865" marB="62865"/>
                </a:tc>
                <a:extLst>
                  <a:ext uri="{0D108BD9-81ED-4DB2-BD59-A6C34878D82A}">
                    <a16:rowId xmlns:a16="http://schemas.microsoft.com/office/drawing/2014/main" val="238462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378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19F65F-6437-4444-B67C-A8752B89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8" y="197467"/>
            <a:ext cx="4944152" cy="1157998"/>
          </a:xfrm>
        </p:spPr>
        <p:txBody>
          <a:bodyPr>
            <a:normAutofit/>
          </a:bodyPr>
          <a:lstStyle/>
          <a:p>
            <a:r>
              <a:rPr lang="en-US" b="1" dirty="0"/>
              <a:t>How to Donate to IS?</a:t>
            </a:r>
          </a:p>
        </p:txBody>
      </p:sp>
      <p:sp>
        <p:nvSpPr>
          <p:cNvPr id="75" name="Content Placeholder 10">
            <a:extLst>
              <a:ext uri="{FF2B5EF4-FFF2-40B4-BE49-F238E27FC236}">
                <a16:creationId xmlns:a16="http://schemas.microsoft.com/office/drawing/2014/main" id="{3BE683B0-9A27-214A-82D8-54615A0E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1355465"/>
            <a:ext cx="4944149" cy="49415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Complete the tear-out section of the campaign brochure and return it to IS office. </a:t>
            </a:r>
          </a:p>
          <a:p>
            <a:pPr lvl="1"/>
            <a:r>
              <a:rPr lang="en-US" dirty="0"/>
              <a:t>Brochures are available from your IS contact. Electronic file can be downloaded from IS homepage: </a:t>
            </a:r>
            <a:r>
              <a:rPr lang="en-US" sz="2200" dirty="0">
                <a:hlinkClick r:id="rId2"/>
              </a:rPr>
              <a:t>https://www.iowashares.org/</a:t>
            </a:r>
            <a:endParaRPr lang="en-US" sz="2200" dirty="0"/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Donate through the IS </a:t>
            </a:r>
            <a:r>
              <a:rPr lang="en-US" dirty="0" err="1"/>
              <a:t>iPledge</a:t>
            </a:r>
            <a:r>
              <a:rPr lang="en-US" dirty="0"/>
              <a:t> website </a:t>
            </a:r>
            <a:r>
              <a:rPr lang="en-US" sz="2200" dirty="0">
                <a:hlinkClick r:id="rId3"/>
              </a:rPr>
              <a:t>https://www.ipledgeonline.org/_iowasharesonline/</a:t>
            </a:r>
            <a:endParaRPr lang="en-US" sz="2200" dirty="0"/>
          </a:p>
          <a:p>
            <a:endParaRPr lang="en-US" sz="1100" dirty="0"/>
          </a:p>
          <a:p>
            <a:r>
              <a:rPr lang="en-US" dirty="0"/>
              <a:t>Use workplace internal campaign form or system and forward results to IS office.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6" name="Rectangle 23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BA9482E-63D8-F54B-BC28-3D6EA889D3E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6690" y="629266"/>
            <a:ext cx="2712379" cy="55945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96330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36623-F9C1-0E40-87DB-7FDCCBFB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699" y="1101188"/>
            <a:ext cx="5754896" cy="1667569"/>
          </a:xfrm>
        </p:spPr>
        <p:txBody>
          <a:bodyPr anchor="ctr">
            <a:normAutofit/>
          </a:bodyPr>
          <a:lstStyle/>
          <a:p>
            <a:r>
              <a:rPr lang="en-US" sz="6000" b="1" dirty="0"/>
              <a:t>Thank you !</a:t>
            </a:r>
          </a:p>
        </p:txBody>
      </p:sp>
      <p:pic>
        <p:nvPicPr>
          <p:cNvPr id="36" name="Graphic 6" descr="Help">
            <a:extLst>
              <a:ext uri="{FF2B5EF4-FFF2-40B4-BE49-F238E27FC236}">
                <a16:creationId xmlns:a16="http://schemas.microsoft.com/office/drawing/2014/main" id="{E78E387E-2286-4359-8F21-E2A40EDAE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1929F-D710-7B42-BC4D-BC139677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009" y="2559754"/>
            <a:ext cx="6561541" cy="343836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4000" dirty="0"/>
              <a:t>If you have any questions, please contact Iowa Shares at 319-338-1446 or </a:t>
            </a:r>
            <a:r>
              <a:rPr lang="en-US" sz="4000" dirty="0" err="1"/>
              <a:t>info@iowashares.org</a:t>
            </a:r>
            <a:endParaRPr lang="en-US" sz="4000" dirty="0"/>
          </a:p>
          <a:p>
            <a:pPr marL="0" indent="0">
              <a:buNone/>
            </a:pPr>
            <a:endParaRPr lang="en-US" sz="7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74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8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ED2B-E461-614A-95A2-E345EE95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354947"/>
            <a:ext cx="4944152" cy="107380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A Brief History</a:t>
            </a:r>
          </a:p>
        </p:txBody>
      </p:sp>
      <p:sp>
        <p:nvSpPr>
          <p:cNvPr id="73" name="Rectangle 18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C9F0B2C-E85B-3D44-B709-3FF10A2CE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4785"/>
              </p:ext>
            </p:extLst>
          </p:nvPr>
        </p:nvGraphicFramePr>
        <p:xfrm>
          <a:off x="6904709" y="2922792"/>
          <a:ext cx="4475532" cy="2906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1990">
                  <a:extLst>
                    <a:ext uri="{9D8B030D-6E8A-4147-A177-3AD203B41FA5}">
                      <a16:colId xmlns:a16="http://schemas.microsoft.com/office/drawing/2014/main" val="408657420"/>
                    </a:ext>
                  </a:extLst>
                </a:gridCol>
                <a:gridCol w="2313542">
                  <a:extLst>
                    <a:ext uri="{9D8B030D-6E8A-4147-A177-3AD203B41FA5}">
                      <a16:colId xmlns:a16="http://schemas.microsoft.com/office/drawing/2014/main" val="3970114326"/>
                    </a:ext>
                  </a:extLst>
                </a:gridCol>
              </a:tblGrid>
              <a:tr h="96883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Race, ethnicity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Animal welfare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0182290"/>
                  </a:ext>
                </a:extLst>
              </a:tr>
              <a:tr h="96883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Women’s rights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Sustainable agriculture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8752776"/>
                  </a:ext>
                </a:extLst>
              </a:tr>
              <a:tr h="96883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The environment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Community impact issues</a:t>
                      </a:r>
                    </a:p>
                  </a:txBody>
                  <a:tcPr marL="82461" marR="82461" marT="41231" marB="412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573689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7C6F18E-5860-9F43-A726-5C3DEAD3969E}"/>
              </a:ext>
            </a:extLst>
          </p:cNvPr>
          <p:cNvSpPr/>
          <p:nvPr/>
        </p:nvSpPr>
        <p:spPr>
          <a:xfrm>
            <a:off x="7316341" y="951697"/>
            <a:ext cx="36522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Community Shares and its affiliates focused</a:t>
            </a:r>
          </a:p>
          <a:p>
            <a:r>
              <a:rPr lang="en-US" sz="2800" dirty="0"/>
              <a:t>on special philanthropic interests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D0DCB0E-D356-3244-97F1-ACD86AC5D6B6}"/>
              </a:ext>
            </a:extLst>
          </p:cNvPr>
          <p:cNvSpPr txBox="1">
            <a:spLocks/>
          </p:cNvSpPr>
          <p:nvPr/>
        </p:nvSpPr>
        <p:spPr>
          <a:xfrm>
            <a:off x="494127" y="1567602"/>
            <a:ext cx="5271278" cy="4596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1960s - Community Shares </a:t>
            </a:r>
          </a:p>
          <a:p>
            <a:pPr lvl="1"/>
            <a:r>
              <a:rPr lang="en-US" dirty="0"/>
              <a:t>“Alternative funds” or “social action funds” formed to raise funds for non-profit organizations that did not fit </a:t>
            </a:r>
            <a:r>
              <a:rPr lang="en-US"/>
              <a:t>the United </a:t>
            </a:r>
            <a:r>
              <a:rPr lang="en-US" dirty="0"/>
              <a:t>Way model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CS affiliates raise fund through workplace giving</a:t>
            </a:r>
          </a:p>
          <a:p>
            <a:endParaRPr lang="en-US" sz="1100" dirty="0"/>
          </a:p>
          <a:p>
            <a:r>
              <a:rPr lang="en-US" dirty="0"/>
              <a:t>In 1992, 13 diverse, social action non-profit organizations in Iowa that were unable to join United Way, partnered to establish Iowa Shares</a:t>
            </a:r>
          </a:p>
        </p:txBody>
      </p:sp>
    </p:spTree>
    <p:extLst>
      <p:ext uri="{BB962C8B-B14F-4D97-AF65-F5344CB8AC3E}">
        <p14:creationId xmlns:p14="http://schemas.microsoft.com/office/powerpoint/2010/main" val="296376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8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Rectangle 5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6B46EF-370D-6347-B455-A93B3496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07158"/>
            <a:ext cx="2910020" cy="5438732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236538"/>
            <a:r>
              <a:rPr lang="en-US" sz="4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is Iowa Shares (IS)?</a:t>
            </a:r>
          </a:p>
        </p:txBody>
      </p:sp>
      <p:sp>
        <p:nvSpPr>
          <p:cNvPr id="57" name="Rectangle 5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D4F530A1-F38F-4C69-8963-CEC92A03F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790559"/>
              </p:ext>
            </p:extLst>
          </p:nvPr>
        </p:nvGraphicFramePr>
        <p:xfrm>
          <a:off x="3625933" y="507159"/>
          <a:ext cx="8007858" cy="5438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43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7B79A-A4CE-994F-AE34-1CD78E62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0" y="620392"/>
            <a:ext cx="3955819" cy="5504688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What Sets Iowa Shares Apart?	</a:t>
            </a:r>
            <a:r>
              <a:rPr lang="en-US" sz="5400" dirty="0">
                <a:solidFill>
                  <a:schemeClr val="bg1"/>
                </a:solidFill>
              </a:rPr>
              <a:t>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3261CA-09CA-44FC-8C13-F037A8839D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999114"/>
              </p:ext>
            </p:extLst>
          </p:nvPr>
        </p:nvGraphicFramePr>
        <p:xfrm>
          <a:off x="5292090" y="526480"/>
          <a:ext cx="6755130" cy="580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48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2018-3B77-6A42-A734-F0BAFCFB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10" y="408040"/>
            <a:ext cx="3972650" cy="2426600"/>
          </a:xfrm>
        </p:spPr>
        <p:txBody>
          <a:bodyPr>
            <a:noAutofit/>
          </a:bodyPr>
          <a:lstStyle/>
          <a:p>
            <a:r>
              <a:rPr lang="en-US" b="1" dirty="0"/>
              <a:t>Donation to IS Makes a Difference here in Iowa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D174D-2FE0-5E42-B2FB-B15D38717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48" y="3242680"/>
            <a:ext cx="3505494" cy="2670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IS members provide direct service and education to organizations that advocate for these causes: 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9DCD4B-3AB7-4241-9F58-407BDDBD2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97986"/>
              </p:ext>
            </p:extLst>
          </p:nvPr>
        </p:nvGraphicFramePr>
        <p:xfrm>
          <a:off x="5630652" y="807593"/>
          <a:ext cx="5719338" cy="5239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6188">
                  <a:extLst>
                    <a:ext uri="{9D8B030D-6E8A-4147-A177-3AD203B41FA5}">
                      <a16:colId xmlns:a16="http://schemas.microsoft.com/office/drawing/2014/main" val="1687089564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639254805"/>
                    </a:ext>
                  </a:extLst>
                </a:gridCol>
              </a:tblGrid>
              <a:tr h="1047914"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Human rights &amp; global health</a:t>
                      </a:r>
                    </a:p>
                  </a:txBody>
                  <a:tcPr marL="111480" marR="111480" marT="55740" marB="55740"/>
                </a:tc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Family &amp; children</a:t>
                      </a:r>
                    </a:p>
                  </a:txBody>
                  <a:tcPr marL="111480" marR="111480" marT="55740" marB="55740"/>
                </a:tc>
                <a:extLst>
                  <a:ext uri="{0D108BD9-81ED-4DB2-BD59-A6C34878D82A}">
                    <a16:rowId xmlns:a16="http://schemas.microsoft.com/office/drawing/2014/main" val="418215126"/>
                  </a:ext>
                </a:extLst>
              </a:tr>
              <a:tr h="1047914"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Economic, worker &amp; social justice</a:t>
                      </a:r>
                    </a:p>
                  </a:txBody>
                  <a:tcPr marL="111480" marR="111480" marT="55740" marB="55740"/>
                </a:tc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Animal welfare</a:t>
                      </a:r>
                    </a:p>
                  </a:txBody>
                  <a:tcPr marL="111480" marR="111480" marT="55740" marB="55740"/>
                </a:tc>
                <a:extLst>
                  <a:ext uri="{0D108BD9-81ED-4DB2-BD59-A6C34878D82A}">
                    <a16:rowId xmlns:a16="http://schemas.microsoft.com/office/drawing/2014/main" val="2771938479"/>
                  </a:ext>
                </a:extLst>
              </a:tr>
              <a:tr h="1047914"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The environment &amp; climate action</a:t>
                      </a:r>
                    </a:p>
                  </a:txBody>
                  <a:tcPr marL="111480" marR="111480" marT="55740" marB="55740"/>
                </a:tc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Arts &amp; culture</a:t>
                      </a:r>
                    </a:p>
                  </a:txBody>
                  <a:tcPr marL="111480" marR="111480" marT="55740" marB="55740"/>
                </a:tc>
                <a:extLst>
                  <a:ext uri="{0D108BD9-81ED-4DB2-BD59-A6C34878D82A}">
                    <a16:rowId xmlns:a16="http://schemas.microsoft.com/office/drawing/2014/main" val="1882812923"/>
                  </a:ext>
                </a:extLst>
              </a:tr>
              <a:tr h="1047914">
                <a:tc>
                  <a:txBody>
                    <a:bodyPr/>
                    <a:lstStyle/>
                    <a:p>
                      <a:r>
                        <a:rPr lang="en-US" sz="2900" b="0" dirty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Self-respect &amp; healthy </a:t>
                      </a:r>
                    </a:p>
                  </a:txBody>
                  <a:tcPr marL="111480" marR="111480" marT="55740" marB="55740"/>
                </a:tc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Housing</a:t>
                      </a:r>
                    </a:p>
                  </a:txBody>
                  <a:tcPr marL="111480" marR="111480" marT="55740" marB="55740"/>
                </a:tc>
                <a:extLst>
                  <a:ext uri="{0D108BD9-81ED-4DB2-BD59-A6C34878D82A}">
                    <a16:rowId xmlns:a16="http://schemas.microsoft.com/office/drawing/2014/main" val="3975887"/>
                  </a:ext>
                </a:extLst>
              </a:tr>
              <a:tr h="1047914">
                <a:tc>
                  <a:txBody>
                    <a:bodyPr/>
                    <a:lstStyle/>
                    <a:p>
                      <a:r>
                        <a:rPr lang="en-US" sz="2900" b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</a:rPr>
                        <a:t>Reading &amp; adult literacy</a:t>
                      </a:r>
                    </a:p>
                  </a:txBody>
                  <a:tcPr marL="111480" marR="111480" marT="55740" marB="55740"/>
                </a:tc>
                <a:tc>
                  <a:txBody>
                    <a:bodyPr/>
                    <a:lstStyle/>
                    <a:p>
                      <a:r>
                        <a:rPr lang="en-US" sz="2900" b="0" dirty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Cultural diversity</a:t>
                      </a:r>
                    </a:p>
                  </a:txBody>
                  <a:tcPr marL="111480" marR="111480" marT="55740" marB="55740"/>
                </a:tc>
                <a:extLst>
                  <a:ext uri="{0D108BD9-81ED-4DB2-BD59-A6C34878D82A}">
                    <a16:rowId xmlns:a16="http://schemas.microsoft.com/office/drawing/2014/main" val="1908011983"/>
                  </a:ext>
                </a:extLst>
              </a:tr>
            </a:tbl>
          </a:graphicData>
        </a:graphic>
      </p:graphicFrame>
      <p:pic>
        <p:nvPicPr>
          <p:cNvPr id="2049" name="Picture 1" descr="page1image3828864">
            <a:extLst>
              <a:ext uri="{FF2B5EF4-FFF2-40B4-BE49-F238E27FC236}">
                <a16:creationId xmlns:a16="http://schemas.microsoft.com/office/drawing/2014/main" id="{FFB21143-9969-6D42-82AF-2B34494C1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35" y="340671"/>
            <a:ext cx="4394200" cy="595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9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A809D-3B41-8E4B-9E6B-2CCA3C7C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Current Iowa Shares Member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A231-07E4-444F-AE9F-B861051B4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438" y="868582"/>
            <a:ext cx="3394047" cy="51970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Amnesty International Of Iowa</a:t>
            </a:r>
          </a:p>
          <a:p>
            <a:pPr marL="0" indent="0">
              <a:buNone/>
            </a:pPr>
            <a:r>
              <a:rPr lang="en-US" sz="2400" dirty="0"/>
              <a:t>Equality Iowa (EQIA)</a:t>
            </a:r>
          </a:p>
          <a:p>
            <a:pPr marL="0" indent="0">
              <a:buNone/>
            </a:pPr>
            <a:r>
              <a:rPr lang="en-US" sz="2400" dirty="0"/>
              <a:t>Friends of Marion Public Library</a:t>
            </a:r>
          </a:p>
          <a:p>
            <a:pPr marL="0" indent="0">
              <a:buNone/>
            </a:pPr>
            <a:r>
              <a:rPr lang="en-US" sz="2400" dirty="0"/>
              <a:t>Iowa Physicians for Social Responsibility (IPSR)</a:t>
            </a:r>
          </a:p>
          <a:p>
            <a:pPr marL="0" indent="0">
              <a:buNone/>
            </a:pPr>
            <a:r>
              <a:rPr lang="en-US" sz="2400" dirty="0"/>
              <a:t>Iowa Renewable Energy Association (IRENEW)</a:t>
            </a:r>
          </a:p>
          <a:p>
            <a:pPr marL="0" indent="0">
              <a:buNone/>
            </a:pPr>
            <a:r>
              <a:rPr lang="en-US" sz="2400" dirty="0"/>
              <a:t>Linn County United Nations Association</a:t>
            </a:r>
          </a:p>
          <a:p>
            <a:pPr marL="0" indent="0">
              <a:buNone/>
            </a:pPr>
            <a:r>
              <a:rPr lang="en-US" sz="2400" dirty="0"/>
              <a:t>QC Alliance for Immigrants and Refugees (QCAIR)</a:t>
            </a:r>
          </a:p>
          <a:p>
            <a:pPr marL="0" indent="0">
              <a:buNone/>
            </a:pPr>
            <a:r>
              <a:rPr lang="en-US" sz="2400" dirty="0"/>
              <a:t>World Affairs Council of the Quad Cities (WACQC)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642A2-8FDA-8E4E-ABDB-79F0CF26C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7450" y="868583"/>
            <a:ext cx="3551583" cy="51970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Environmental Advocates</a:t>
            </a:r>
          </a:p>
          <a:p>
            <a:pPr marL="0" indent="0">
              <a:buNone/>
            </a:pPr>
            <a:r>
              <a:rPr lang="en-US" sz="2400" dirty="0"/>
              <a:t>The Quire of Eastern Iowa</a:t>
            </a:r>
          </a:p>
          <a:p>
            <a:pPr marL="0" indent="0">
              <a:buNone/>
            </a:pPr>
            <a:r>
              <a:rPr lang="en-US" sz="2400" dirty="0"/>
              <a:t>American Civil Liberties Union of Iowa (ACLU)</a:t>
            </a:r>
          </a:p>
          <a:p>
            <a:pPr marL="0" indent="0">
              <a:buNone/>
            </a:pPr>
            <a:r>
              <a:rPr lang="en-US" sz="2400" dirty="0"/>
              <a:t>Animal Lifeline of Iowa</a:t>
            </a:r>
          </a:p>
          <a:p>
            <a:pPr marL="0" indent="0">
              <a:buNone/>
            </a:pPr>
            <a:r>
              <a:rPr lang="en-US" sz="2400" dirty="0"/>
              <a:t>Center for Worker Justice of Eastern Iowa</a:t>
            </a:r>
          </a:p>
          <a:p>
            <a:pPr marL="0" indent="0">
              <a:buNone/>
            </a:pPr>
            <a:r>
              <a:rPr lang="en-US" sz="2400" dirty="0"/>
              <a:t>Girls on the Run of Eastern Iowa</a:t>
            </a:r>
          </a:p>
          <a:p>
            <a:pPr marL="0" indent="0">
              <a:buNone/>
            </a:pPr>
            <a:r>
              <a:rPr lang="en-US" sz="2400" dirty="0"/>
              <a:t>Iowa Humane Alliance</a:t>
            </a:r>
          </a:p>
          <a:p>
            <a:pPr marL="0" indent="0">
              <a:buNone/>
            </a:pPr>
            <a:r>
              <a:rPr lang="en-US" sz="2400" dirty="0"/>
              <a:t>Johnson County Humane Society</a:t>
            </a:r>
          </a:p>
          <a:p>
            <a:pPr marL="0" indent="0">
              <a:buNone/>
            </a:pPr>
            <a:r>
              <a:rPr lang="en-US" sz="2400" dirty="0"/>
              <a:t>Trees Forever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63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23C8C8-581D-EA40-884F-3046464C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78498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/>
              <a:t>IS Management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5521E921-B2C2-49CF-9F22-98E635256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469824"/>
              </p:ext>
            </p:extLst>
          </p:nvPr>
        </p:nvGraphicFramePr>
        <p:xfrm>
          <a:off x="838200" y="1516828"/>
          <a:ext cx="10515600" cy="4660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7938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C74B-4389-6347-AC86-347AC6E6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80" y="320540"/>
            <a:ext cx="6422849" cy="96286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Standing Committees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239FEAEE-31C6-4F97-87DF-41F49FD85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872360"/>
            <a:ext cx="3113280" cy="3113280"/>
          </a:xfrm>
          <a:prstGeom prst="rect">
            <a:avLst/>
          </a:prstGeom>
          <a:effectLst/>
        </p:spPr>
      </p:pic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0148D34D-31BF-4353-95CC-288AB9C171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39992"/>
              </p:ext>
            </p:extLst>
          </p:nvPr>
        </p:nvGraphicFramePr>
        <p:xfrm>
          <a:off x="5114262" y="1558923"/>
          <a:ext cx="6593106" cy="4545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64872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1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43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4E1C4A-DFE5-A74A-A75A-6CD6EB02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Your Pledges and Donations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FD20-9940-7841-B594-F5E4F5FBF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699" y="2378076"/>
            <a:ext cx="6207162" cy="41968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/>
              <a:t>Designated donations to IS member organization</a:t>
            </a:r>
          </a:p>
          <a:p>
            <a:pPr lvl="1"/>
            <a:r>
              <a:rPr lang="en-US" sz="2600" dirty="0"/>
              <a:t>15% administrative cost deducted</a:t>
            </a:r>
          </a:p>
          <a:p>
            <a:pPr lvl="1"/>
            <a:r>
              <a:rPr lang="en-US" sz="2600" dirty="0"/>
              <a:t>85% forwarded to designated member organization</a:t>
            </a:r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Designated donations to </a:t>
            </a:r>
            <a:r>
              <a:rPr lang="en-US" sz="2600" b="1" i="1" dirty="0"/>
              <a:t>non-IS member organizations</a:t>
            </a:r>
          </a:p>
          <a:p>
            <a:pPr lvl="1"/>
            <a:r>
              <a:rPr lang="en-US" sz="2600" dirty="0"/>
              <a:t>20% administrative cost deducted</a:t>
            </a:r>
          </a:p>
          <a:p>
            <a:pPr lvl="1"/>
            <a:r>
              <a:rPr lang="en-US" sz="2600" dirty="0"/>
              <a:t>80% forwarded to designed organization</a:t>
            </a:r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Undesignated donations</a:t>
            </a:r>
          </a:p>
          <a:p>
            <a:pPr lvl="1"/>
            <a:r>
              <a:rPr lang="en-US" sz="2600" dirty="0"/>
              <a:t>15% administrative cost deducted</a:t>
            </a:r>
          </a:p>
          <a:p>
            <a:pPr lvl="1"/>
            <a:r>
              <a:rPr lang="en-US" sz="2600" dirty="0"/>
              <a:t>85% goes into general fund to be distribute to each full member organization</a:t>
            </a:r>
            <a:endParaRPr lang="en-US" sz="150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8015F4A-3358-604D-91A3-6879782B18C5}"/>
              </a:ext>
            </a:extLst>
          </p:cNvPr>
          <p:cNvGrpSpPr/>
          <p:nvPr/>
        </p:nvGrpSpPr>
        <p:grpSpPr>
          <a:xfrm>
            <a:off x="1679310" y="2812887"/>
            <a:ext cx="2612401" cy="2854628"/>
            <a:chOff x="3288875" y="2243528"/>
            <a:chExt cx="2612401" cy="2854628"/>
          </a:xfrm>
        </p:grpSpPr>
        <p:sp>
          <p:nvSpPr>
            <p:cNvPr id="28" name="Rectangle 27" descr="Dollar">
              <a:extLst>
                <a:ext uri="{FF2B5EF4-FFF2-40B4-BE49-F238E27FC236}">
                  <a16:creationId xmlns:a16="http://schemas.microsoft.com/office/drawing/2014/main" id="{B5A0FEB3-B45C-784D-8552-3873B1253B0C}"/>
                </a:ext>
              </a:extLst>
            </p:cNvPr>
            <p:cNvSpPr/>
            <p:nvPr/>
          </p:nvSpPr>
          <p:spPr>
            <a:xfrm>
              <a:off x="5285474" y="4633569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 28" descr="Dollar">
              <a:extLst>
                <a:ext uri="{FF2B5EF4-FFF2-40B4-BE49-F238E27FC236}">
                  <a16:creationId xmlns:a16="http://schemas.microsoft.com/office/drawing/2014/main" id="{19306651-B569-3F4C-990E-BE69B79CC48E}"/>
                </a:ext>
              </a:extLst>
            </p:cNvPr>
            <p:cNvSpPr/>
            <p:nvPr/>
          </p:nvSpPr>
          <p:spPr>
            <a:xfrm>
              <a:off x="4968565" y="4632242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angle 29" descr="Dollar">
              <a:extLst>
                <a:ext uri="{FF2B5EF4-FFF2-40B4-BE49-F238E27FC236}">
                  <a16:creationId xmlns:a16="http://schemas.microsoft.com/office/drawing/2014/main" id="{A6EB3D34-5EF1-AB46-944B-276CC84F2226}"/>
                </a:ext>
              </a:extLst>
            </p:cNvPr>
            <p:cNvSpPr/>
            <p:nvPr/>
          </p:nvSpPr>
          <p:spPr>
            <a:xfrm>
              <a:off x="4649319" y="4630915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 30" descr="Dollar">
              <a:extLst>
                <a:ext uri="{FF2B5EF4-FFF2-40B4-BE49-F238E27FC236}">
                  <a16:creationId xmlns:a16="http://schemas.microsoft.com/office/drawing/2014/main" id="{BD6C9E69-7906-4A40-BA0D-1854D84519F4}"/>
                </a:ext>
              </a:extLst>
            </p:cNvPr>
            <p:cNvSpPr/>
            <p:nvPr/>
          </p:nvSpPr>
          <p:spPr>
            <a:xfrm>
              <a:off x="4298987" y="4621109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ctangle 31" descr="Dollar">
              <a:extLst>
                <a:ext uri="{FF2B5EF4-FFF2-40B4-BE49-F238E27FC236}">
                  <a16:creationId xmlns:a16="http://schemas.microsoft.com/office/drawing/2014/main" id="{37C8F4CE-7995-F148-9100-78B7D56E03C2}"/>
                </a:ext>
              </a:extLst>
            </p:cNvPr>
            <p:cNvSpPr/>
            <p:nvPr/>
          </p:nvSpPr>
          <p:spPr>
            <a:xfrm>
              <a:off x="3959073" y="4632242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ectangle 32" descr="Dollar">
              <a:extLst>
                <a:ext uri="{FF2B5EF4-FFF2-40B4-BE49-F238E27FC236}">
                  <a16:creationId xmlns:a16="http://schemas.microsoft.com/office/drawing/2014/main" id="{ECE86A43-B44F-EE4B-9FAE-735EF7E308E9}"/>
                </a:ext>
              </a:extLst>
            </p:cNvPr>
            <p:cNvSpPr/>
            <p:nvPr/>
          </p:nvSpPr>
          <p:spPr>
            <a:xfrm>
              <a:off x="3628788" y="4621107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ectangle 33" descr="Dollar">
              <a:extLst>
                <a:ext uri="{FF2B5EF4-FFF2-40B4-BE49-F238E27FC236}">
                  <a16:creationId xmlns:a16="http://schemas.microsoft.com/office/drawing/2014/main" id="{620AFEBD-E26E-AD48-A965-5A1F2186F4D6}"/>
                </a:ext>
              </a:extLst>
            </p:cNvPr>
            <p:cNvSpPr/>
            <p:nvPr/>
          </p:nvSpPr>
          <p:spPr>
            <a:xfrm>
              <a:off x="3288875" y="4621107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ctangle 34" descr="Dollar">
              <a:extLst>
                <a:ext uri="{FF2B5EF4-FFF2-40B4-BE49-F238E27FC236}">
                  <a16:creationId xmlns:a16="http://schemas.microsoft.com/office/drawing/2014/main" id="{F3DA5315-3EBA-1246-8272-B9B3488B8D63}"/>
                </a:ext>
              </a:extLst>
            </p:cNvPr>
            <p:cNvSpPr/>
            <p:nvPr/>
          </p:nvSpPr>
          <p:spPr>
            <a:xfrm>
              <a:off x="3474048" y="4215348"/>
              <a:ext cx="655139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 35" descr="Dollar">
              <a:extLst>
                <a:ext uri="{FF2B5EF4-FFF2-40B4-BE49-F238E27FC236}">
                  <a16:creationId xmlns:a16="http://schemas.microsoft.com/office/drawing/2014/main" id="{94D1B421-DE34-3B4D-A85A-045B90DFB87B}"/>
                </a:ext>
              </a:extLst>
            </p:cNvPr>
            <p:cNvSpPr/>
            <p:nvPr/>
          </p:nvSpPr>
          <p:spPr>
            <a:xfrm>
              <a:off x="3829772" y="4229337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ectangle 36" descr="Dollar">
              <a:extLst>
                <a:ext uri="{FF2B5EF4-FFF2-40B4-BE49-F238E27FC236}">
                  <a16:creationId xmlns:a16="http://schemas.microsoft.com/office/drawing/2014/main" id="{FDC6F79A-4319-CA4D-960E-7118595A99BF}"/>
                </a:ext>
              </a:extLst>
            </p:cNvPr>
            <p:cNvSpPr/>
            <p:nvPr/>
          </p:nvSpPr>
          <p:spPr>
            <a:xfrm>
              <a:off x="4484858" y="4211449"/>
              <a:ext cx="575364" cy="464587"/>
            </a:xfrm>
            <a:prstGeom prst="rect">
              <a:avLst/>
            </a:pr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 descr="Dollar">
              <a:extLst>
                <a:ext uri="{FF2B5EF4-FFF2-40B4-BE49-F238E27FC236}">
                  <a16:creationId xmlns:a16="http://schemas.microsoft.com/office/drawing/2014/main" id="{DA616392-D538-3640-8A0B-387AB6AC8A40}"/>
                </a:ext>
              </a:extLst>
            </p:cNvPr>
            <p:cNvSpPr/>
            <p:nvPr/>
          </p:nvSpPr>
          <p:spPr>
            <a:xfrm>
              <a:off x="5102935" y="4220898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ctangle 38" descr="Dollar">
              <a:extLst>
                <a:ext uri="{FF2B5EF4-FFF2-40B4-BE49-F238E27FC236}">
                  <a16:creationId xmlns:a16="http://schemas.microsoft.com/office/drawing/2014/main" id="{C5A8AB23-79C1-BE44-819C-E787488C00F0}"/>
                </a:ext>
              </a:extLst>
            </p:cNvPr>
            <p:cNvSpPr/>
            <p:nvPr/>
          </p:nvSpPr>
          <p:spPr>
            <a:xfrm>
              <a:off x="4771349" y="4216551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ectangle 39" descr="Dollar">
              <a:extLst>
                <a:ext uri="{FF2B5EF4-FFF2-40B4-BE49-F238E27FC236}">
                  <a16:creationId xmlns:a16="http://schemas.microsoft.com/office/drawing/2014/main" id="{37C2110C-6DE0-AB49-BB51-E623354919E1}"/>
                </a:ext>
              </a:extLst>
            </p:cNvPr>
            <p:cNvSpPr/>
            <p:nvPr/>
          </p:nvSpPr>
          <p:spPr>
            <a:xfrm>
              <a:off x="3662727" y="3783989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ctangle 40" descr="Dollar">
              <a:extLst>
                <a:ext uri="{FF2B5EF4-FFF2-40B4-BE49-F238E27FC236}">
                  <a16:creationId xmlns:a16="http://schemas.microsoft.com/office/drawing/2014/main" id="{4204F005-1BFE-974C-9FE9-D591AFE124C8}"/>
                </a:ext>
              </a:extLst>
            </p:cNvPr>
            <p:cNvSpPr/>
            <p:nvPr/>
          </p:nvSpPr>
          <p:spPr>
            <a:xfrm>
              <a:off x="3997034" y="3772416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ectangle 41" descr="Dollar">
              <a:extLst>
                <a:ext uri="{FF2B5EF4-FFF2-40B4-BE49-F238E27FC236}">
                  <a16:creationId xmlns:a16="http://schemas.microsoft.com/office/drawing/2014/main" id="{B10B2693-B5A3-1246-9C60-9F9E7FF16AAB}"/>
                </a:ext>
              </a:extLst>
            </p:cNvPr>
            <p:cNvSpPr/>
            <p:nvPr/>
          </p:nvSpPr>
          <p:spPr>
            <a:xfrm>
              <a:off x="4314360" y="3781805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ectangle 42" descr="Dollar">
              <a:extLst>
                <a:ext uri="{FF2B5EF4-FFF2-40B4-BE49-F238E27FC236}">
                  <a16:creationId xmlns:a16="http://schemas.microsoft.com/office/drawing/2014/main" id="{44956F57-9299-B84A-A4A4-B1F486BE8543}"/>
                </a:ext>
              </a:extLst>
            </p:cNvPr>
            <p:cNvSpPr/>
            <p:nvPr/>
          </p:nvSpPr>
          <p:spPr>
            <a:xfrm>
              <a:off x="4198979" y="3366186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tangle 43" descr="Dollar">
              <a:extLst>
                <a:ext uri="{FF2B5EF4-FFF2-40B4-BE49-F238E27FC236}">
                  <a16:creationId xmlns:a16="http://schemas.microsoft.com/office/drawing/2014/main" id="{78F9B08C-D575-D34D-9E41-2D8E97FA2251}"/>
                </a:ext>
              </a:extLst>
            </p:cNvPr>
            <p:cNvSpPr/>
            <p:nvPr/>
          </p:nvSpPr>
          <p:spPr>
            <a:xfrm>
              <a:off x="4788043" y="3367858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ectangle 51" descr="Dollar">
              <a:extLst>
                <a:ext uri="{FF2B5EF4-FFF2-40B4-BE49-F238E27FC236}">
                  <a16:creationId xmlns:a16="http://schemas.microsoft.com/office/drawing/2014/main" id="{5BB7D531-311D-6A46-8EDB-BA06F4845713}"/>
                </a:ext>
              </a:extLst>
            </p:cNvPr>
            <p:cNvSpPr/>
            <p:nvPr/>
          </p:nvSpPr>
          <p:spPr>
            <a:xfrm>
              <a:off x="4353951" y="2984955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ectangle 52" descr="Dollar">
              <a:extLst>
                <a:ext uri="{FF2B5EF4-FFF2-40B4-BE49-F238E27FC236}">
                  <a16:creationId xmlns:a16="http://schemas.microsoft.com/office/drawing/2014/main" id="{32A7960A-7682-FD48-B850-8CFF38EAD04C}"/>
                </a:ext>
              </a:extLst>
            </p:cNvPr>
            <p:cNvSpPr/>
            <p:nvPr/>
          </p:nvSpPr>
          <p:spPr>
            <a:xfrm>
              <a:off x="4127165" y="4217489"/>
              <a:ext cx="626719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ectangle 53" descr="Dollar">
              <a:extLst>
                <a:ext uri="{FF2B5EF4-FFF2-40B4-BE49-F238E27FC236}">
                  <a16:creationId xmlns:a16="http://schemas.microsoft.com/office/drawing/2014/main" id="{F20DFE9F-FC34-7342-8D95-DB02BF894D88}"/>
                </a:ext>
              </a:extLst>
            </p:cNvPr>
            <p:cNvSpPr/>
            <p:nvPr/>
          </p:nvSpPr>
          <p:spPr>
            <a:xfrm>
              <a:off x="4968565" y="3781805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ectangle 54" descr="Dollar">
              <a:extLst>
                <a:ext uri="{FF2B5EF4-FFF2-40B4-BE49-F238E27FC236}">
                  <a16:creationId xmlns:a16="http://schemas.microsoft.com/office/drawing/2014/main" id="{8A09E960-8691-9B4E-A395-79B25935A199}"/>
                </a:ext>
              </a:extLst>
            </p:cNvPr>
            <p:cNvSpPr/>
            <p:nvPr/>
          </p:nvSpPr>
          <p:spPr>
            <a:xfrm>
              <a:off x="4655491" y="3775798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ectangle 55" descr="Dollar">
              <a:extLst>
                <a:ext uri="{FF2B5EF4-FFF2-40B4-BE49-F238E27FC236}">
                  <a16:creationId xmlns:a16="http://schemas.microsoft.com/office/drawing/2014/main" id="{305C2CCD-876D-7F45-BBFE-0BC622AFC444}"/>
                </a:ext>
              </a:extLst>
            </p:cNvPr>
            <p:cNvSpPr/>
            <p:nvPr/>
          </p:nvSpPr>
          <p:spPr>
            <a:xfrm>
              <a:off x="4058583" y="3002150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Rectangle 56" descr="Dollar">
              <a:extLst>
                <a:ext uri="{FF2B5EF4-FFF2-40B4-BE49-F238E27FC236}">
                  <a16:creationId xmlns:a16="http://schemas.microsoft.com/office/drawing/2014/main" id="{68EC09A1-1F54-D64F-844C-CB75D4430507}"/>
                </a:ext>
              </a:extLst>
            </p:cNvPr>
            <p:cNvSpPr/>
            <p:nvPr/>
          </p:nvSpPr>
          <p:spPr>
            <a:xfrm>
              <a:off x="4480194" y="3362955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ectangle 57" descr="Dollar">
              <a:extLst>
                <a:ext uri="{FF2B5EF4-FFF2-40B4-BE49-F238E27FC236}">
                  <a16:creationId xmlns:a16="http://schemas.microsoft.com/office/drawing/2014/main" id="{AEA4026C-EB8F-4D4C-B55C-77F1604E2CD2}"/>
                </a:ext>
              </a:extLst>
            </p:cNvPr>
            <p:cNvSpPr/>
            <p:nvPr/>
          </p:nvSpPr>
          <p:spPr>
            <a:xfrm>
              <a:off x="3864766" y="3378341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Rectangle 58" descr="Dollar">
              <a:extLst>
                <a:ext uri="{FF2B5EF4-FFF2-40B4-BE49-F238E27FC236}">
                  <a16:creationId xmlns:a16="http://schemas.microsoft.com/office/drawing/2014/main" id="{49D338B9-641C-A840-9134-92AB3AE8DA05}"/>
                </a:ext>
              </a:extLst>
            </p:cNvPr>
            <p:cNvSpPr/>
            <p:nvPr/>
          </p:nvSpPr>
          <p:spPr>
            <a:xfrm>
              <a:off x="4380654" y="2243528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ectangle 59" descr="Dollar">
              <a:extLst>
                <a:ext uri="{FF2B5EF4-FFF2-40B4-BE49-F238E27FC236}">
                  <a16:creationId xmlns:a16="http://schemas.microsoft.com/office/drawing/2014/main" id="{8569D95D-828C-1145-8008-F46C7967F6BF}"/>
                </a:ext>
              </a:extLst>
            </p:cNvPr>
            <p:cNvSpPr/>
            <p:nvPr/>
          </p:nvSpPr>
          <p:spPr>
            <a:xfrm>
              <a:off x="4519378" y="2610700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ectangle 60" descr="Dollar">
              <a:extLst>
                <a:ext uri="{FF2B5EF4-FFF2-40B4-BE49-F238E27FC236}">
                  <a16:creationId xmlns:a16="http://schemas.microsoft.com/office/drawing/2014/main" id="{8785B5CF-3C3D-9C42-9466-F3B8D5A69579}"/>
                </a:ext>
              </a:extLst>
            </p:cNvPr>
            <p:cNvSpPr/>
            <p:nvPr/>
          </p:nvSpPr>
          <p:spPr>
            <a:xfrm>
              <a:off x="4215227" y="2621528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ectangle 61" descr="Dollar">
              <a:extLst>
                <a:ext uri="{FF2B5EF4-FFF2-40B4-BE49-F238E27FC236}">
                  <a16:creationId xmlns:a16="http://schemas.microsoft.com/office/drawing/2014/main" id="{00890727-7DA7-8B4E-83B7-ED3DE30D4F0E}"/>
                </a:ext>
              </a:extLst>
            </p:cNvPr>
            <p:cNvSpPr/>
            <p:nvPr/>
          </p:nvSpPr>
          <p:spPr>
            <a:xfrm>
              <a:off x="4649319" y="3005939"/>
              <a:ext cx="615802" cy="464587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73620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693</Words>
  <Application>Microsoft Macintosh PowerPoint</Application>
  <PresentationFormat>Widescreen</PresentationFormat>
  <Paragraphs>135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Iowa Shares</vt:lpstr>
      <vt:lpstr>A Brief History</vt:lpstr>
      <vt:lpstr>What is Iowa Shares (IS)?</vt:lpstr>
      <vt:lpstr>What Sets Iowa Shares Apart?  </vt:lpstr>
      <vt:lpstr>Donation to IS Makes a Difference here in Iowa</vt:lpstr>
      <vt:lpstr>Current Iowa Shares Member Organizations</vt:lpstr>
      <vt:lpstr>IS Management</vt:lpstr>
      <vt:lpstr>Standing Committees</vt:lpstr>
      <vt:lpstr>Your Pledges and Donations</vt:lpstr>
      <vt:lpstr>Administrative Cost</vt:lpstr>
      <vt:lpstr>How to Donate to IS?</vt:lpstr>
      <vt:lpstr>Thank you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Shares</dc:title>
  <dc:creator>39035</dc:creator>
  <cp:lastModifiedBy>Holly Hart</cp:lastModifiedBy>
  <cp:revision>14</cp:revision>
  <dcterms:created xsi:type="dcterms:W3CDTF">2021-05-13T15:34:13Z</dcterms:created>
  <dcterms:modified xsi:type="dcterms:W3CDTF">2021-10-25T23:55:09Z</dcterms:modified>
</cp:coreProperties>
</file>